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30"/>
  </p:notesMasterIdLst>
  <p:sldIdLst>
    <p:sldId id="338" r:id="rId3"/>
    <p:sldId id="339" r:id="rId4"/>
    <p:sldId id="325" r:id="rId5"/>
    <p:sldId id="327" r:id="rId6"/>
    <p:sldId id="259" r:id="rId7"/>
    <p:sldId id="320" r:id="rId8"/>
    <p:sldId id="328" r:id="rId9"/>
    <p:sldId id="324" r:id="rId10"/>
    <p:sldId id="340" r:id="rId11"/>
    <p:sldId id="329" r:id="rId12"/>
    <p:sldId id="330" r:id="rId13"/>
    <p:sldId id="334" r:id="rId14"/>
    <p:sldId id="331" r:id="rId15"/>
    <p:sldId id="332" r:id="rId16"/>
    <p:sldId id="333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337" r:id="rId28"/>
    <p:sldId id="336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48">
          <p15:clr>
            <a:srgbClr val="A4A3A4"/>
          </p15:clr>
        </p15:guide>
        <p15:guide id="2" pos="365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1"/>
  </p:normalViewPr>
  <p:slideViewPr>
    <p:cSldViewPr snapToGrid="0" snapToObjects="1" showGuides="1">
      <p:cViewPr varScale="1">
        <p:scale>
          <a:sx n="108" d="100"/>
          <a:sy n="108" d="100"/>
        </p:scale>
        <p:origin x="560" y="192"/>
      </p:cViewPr>
      <p:guideLst>
        <p:guide orient="horz" pos="2348"/>
        <p:guide pos="365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D7DDD6-93CF-C945-9670-5C80E31A4B34}" type="datetimeFigureOut">
              <a:rPr lang="en-US" smtClean="0"/>
              <a:t>1/22/23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AEC464-DFB3-724D-B592-C0F8E3BDC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269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AEC464-DFB3-724D-B592-C0F8E3BDC0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862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1/22/23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4320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1/22/23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0383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1/22/23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7114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1/22/23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6666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1/22/23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0846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1/22/23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99538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1/22/23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47793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1/22/23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22089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1/22/23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38950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1/22/23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8321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1/22/23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6161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1/22/23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84211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1/22/23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53669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1/22/23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05575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1/22/23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5701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1/22/23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2185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1/22/23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928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1/22/23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3185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1/22/23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575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1/22/23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2748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1/22/23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0913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1/22/23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6697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1/22/23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484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1/22/23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5099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image" Target="../media/image1.jpeg"/><Relationship Id="rId7" Type="http://schemas.openxmlformats.org/officeDocument/2006/relationships/oleObject" Target="../embeddings/oleObject2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image" Target="../media/image22.wmf"/><Relationship Id="rId7" Type="http://schemas.openxmlformats.org/officeDocument/2006/relationships/image" Target="../media/image25.jpeg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3.png"/><Relationship Id="rId9" Type="http://schemas.openxmlformats.org/officeDocument/2006/relationships/image" Target="../media/image26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gif"/><Relationship Id="rId3" Type="http://schemas.openxmlformats.org/officeDocument/2006/relationships/oleObject" Target="../embeddings/oleObject13.bin"/><Relationship Id="rId7" Type="http://schemas.openxmlformats.org/officeDocument/2006/relationships/image" Target="../media/image33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emf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36.png"/><Relationship Id="rId4" Type="http://schemas.openxmlformats.org/officeDocument/2006/relationships/image" Target="../media/image31.emf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image" Target="../media/image37.wmf"/><Relationship Id="rId7" Type="http://schemas.openxmlformats.org/officeDocument/2006/relationships/image" Target="../media/image39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38.wmf"/><Relationship Id="rId4" Type="http://schemas.openxmlformats.org/officeDocument/2006/relationships/oleObject" Target="../embeddings/oleObject16.bin"/><Relationship Id="rId9" Type="http://schemas.openxmlformats.org/officeDocument/2006/relationships/image" Target="../media/image40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wmf"/><Relationship Id="rId4" Type="http://schemas.openxmlformats.org/officeDocument/2006/relationships/oleObject" Target="../embeddings/oleObject19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30.gi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7.png"/><Relationship Id="rId5" Type="http://schemas.openxmlformats.org/officeDocument/2006/relationships/image" Target="../media/image46.emf"/><Relationship Id="rId4" Type="http://schemas.openxmlformats.org/officeDocument/2006/relationships/oleObject" Target="../embeddings/oleObject2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3" Type="http://schemas.openxmlformats.org/officeDocument/2006/relationships/image" Target="../media/image50.emf"/><Relationship Id="rId7" Type="http://schemas.openxmlformats.org/officeDocument/2006/relationships/image" Target="../media/image51.e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30.gif"/><Relationship Id="rId4" Type="http://schemas.openxmlformats.org/officeDocument/2006/relationships/image" Target="../media/image47.png"/><Relationship Id="rId9" Type="http://schemas.openxmlformats.org/officeDocument/2006/relationships/image" Target="../media/image52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image" Target="../media/image53.emf"/><Relationship Id="rId7" Type="http://schemas.openxmlformats.org/officeDocument/2006/relationships/image" Target="../media/image55.e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54.emf"/><Relationship Id="rId4" Type="http://schemas.openxmlformats.org/officeDocument/2006/relationships/oleObject" Target="../embeddings/oleObject28.bin"/><Relationship Id="rId9" Type="http://schemas.openxmlformats.org/officeDocument/2006/relationships/image" Target="../media/image5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oleObject" Target="../embeddings/oleObject31.bin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8.emf"/><Relationship Id="rId4" Type="http://schemas.openxmlformats.org/officeDocument/2006/relationships/oleObject" Target="../embeddings/oleObject32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oleObject" Target="../embeddings/oleObject33.bin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0.emf"/><Relationship Id="rId4" Type="http://schemas.openxmlformats.org/officeDocument/2006/relationships/oleObject" Target="../embeddings/oleObject34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oleObject" Target="../embeddings/oleObject35.bin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2.emf"/><Relationship Id="rId4" Type="http://schemas.openxmlformats.org/officeDocument/2006/relationships/oleObject" Target="../embeddings/oleObject36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oleObject" Target="../embeddings/oleObject37.bin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7" Type="http://schemas.openxmlformats.org/officeDocument/2006/relationships/image" Target="../media/image65.jpeg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4.gif"/><Relationship Id="rId5" Type="http://schemas.openxmlformats.org/officeDocument/2006/relationships/image" Target="../media/image33.gif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oleObject" Target="../embeddings/oleObject39.bin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5.jpeg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10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9.emf"/><Relationship Id="rId4" Type="http://schemas.openxmlformats.org/officeDocument/2006/relationships/oleObject" Target="../embeddings/oleObject5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8.wmf"/><Relationship Id="rId7" Type="http://schemas.openxmlformats.org/officeDocument/2006/relationships/image" Target="../media/image20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9.emf"/><Relationship Id="rId4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933" y="34068"/>
            <a:ext cx="87617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95488" indent="-1995488" defTabSz="914400"/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Recap Till Now:</a:t>
            </a:r>
            <a:endParaRPr lang="en-US" sz="2400" b="1" u="sng" baseline="-25000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pic>
        <p:nvPicPr>
          <p:cNvPr id="3" name="Picture 3" descr="schrodinger_postcar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933" y="1040087"/>
            <a:ext cx="1155008" cy="1633511"/>
          </a:xfrm>
          <a:prstGeom prst="rect">
            <a:avLst/>
          </a:prstGeom>
        </p:spPr>
      </p:pic>
      <p:sp>
        <p:nvSpPr>
          <p:cNvPr id="4" name="Rectangle 1"/>
          <p:cNvSpPr/>
          <p:nvPr/>
        </p:nvSpPr>
        <p:spPr>
          <a:xfrm>
            <a:off x="1" y="2779872"/>
            <a:ext cx="28258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rPr>
              <a:t>Schrodinger’s philosophy</a:t>
            </a:r>
          </a:p>
          <a:p>
            <a:endParaRPr lang="en-US" sz="20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pSp>
        <p:nvGrpSpPr>
          <p:cNvPr id="18" name="Gruppierung 17"/>
          <p:cNvGrpSpPr/>
          <p:nvPr/>
        </p:nvGrpSpPr>
        <p:grpSpPr>
          <a:xfrm>
            <a:off x="5237087" y="-65993"/>
            <a:ext cx="3913466" cy="2164602"/>
            <a:chOff x="5237087" y="-65993"/>
            <a:chExt cx="3913466" cy="2164602"/>
          </a:xfrm>
        </p:grpSpPr>
        <p:pic>
          <p:nvPicPr>
            <p:cNvPr id="17" name="Picture 4" descr="max_born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135010" y="-65993"/>
              <a:ext cx="1015543" cy="15143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3" name="Gruppierung 12"/>
            <p:cNvGrpSpPr/>
            <p:nvPr/>
          </p:nvGrpSpPr>
          <p:grpSpPr>
            <a:xfrm>
              <a:off x="5237087" y="1082946"/>
              <a:ext cx="3261815" cy="1015663"/>
              <a:chOff x="5888738" y="1367050"/>
              <a:chExt cx="3261815" cy="1015663"/>
            </a:xfrm>
          </p:grpSpPr>
          <p:sp>
            <p:nvSpPr>
              <p:cNvPr id="10" name="Rectangle 2"/>
              <p:cNvSpPr/>
              <p:nvPr/>
            </p:nvSpPr>
            <p:spPr>
              <a:xfrm>
                <a:off x="6764159" y="1367050"/>
                <a:ext cx="2386394" cy="1015663"/>
              </a:xfrm>
              <a:prstGeom prst="rect">
                <a:avLst/>
              </a:prstGeom>
              <a:ln>
                <a:solidFill>
                  <a:srgbClr val="000000"/>
                </a:solidFill>
              </a:ln>
            </p:spPr>
            <p:txBody>
              <a:bodyPr wrap="square">
                <a:spAutoFit/>
              </a:bodyPr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000" b="1" kern="0" dirty="0">
                    <a:solidFill>
                      <a:srgbClr val="C00000"/>
                    </a:solidFill>
                    <a:latin typeface="Georgia"/>
                    <a:cs typeface="Georgia"/>
                  </a:rPr>
                  <a:t>Born Interpretation </a:t>
                </a:r>
              </a:p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l-GR" sz="2000" kern="0" dirty="0">
                    <a:solidFill>
                      <a:srgbClr val="C00000"/>
                    </a:solidFill>
                    <a:latin typeface="Georgia"/>
                    <a:cs typeface="Georgia"/>
                  </a:rPr>
                  <a:t>ψ</a:t>
                </a:r>
                <a:r>
                  <a:rPr lang="en-US" sz="2000" kern="0" dirty="0">
                    <a:solidFill>
                      <a:srgbClr val="C00000"/>
                    </a:solidFill>
                    <a:latin typeface="Georgia"/>
                    <a:cs typeface="Georgia"/>
                  </a:rPr>
                  <a:t>(</a:t>
                </a:r>
                <a:r>
                  <a:rPr lang="en-US" sz="2000" i="1" kern="0" dirty="0" err="1">
                    <a:solidFill>
                      <a:srgbClr val="C00000"/>
                    </a:solidFill>
                    <a:latin typeface="Georgia"/>
                    <a:cs typeface="Georgia"/>
                  </a:rPr>
                  <a:t>x,y,z,t</a:t>
                </a:r>
                <a:r>
                  <a:rPr lang="en-US" sz="2000" kern="0" dirty="0">
                    <a:solidFill>
                      <a:srgbClr val="C00000"/>
                    </a:solidFill>
                    <a:latin typeface="Georgia"/>
                    <a:cs typeface="Georgia"/>
                  </a:rPr>
                  <a:t>)?</a:t>
                </a:r>
              </a:p>
            </p:txBody>
          </p:sp>
          <p:sp>
            <p:nvSpPr>
              <p:cNvPr id="11" name="Pfeil nach rechts 10"/>
              <p:cNvSpPr/>
              <p:nvPr/>
            </p:nvSpPr>
            <p:spPr>
              <a:xfrm>
                <a:off x="5888738" y="1996872"/>
                <a:ext cx="694608" cy="366687"/>
              </a:xfrm>
              <a:prstGeom prst="rightArrow">
                <a:avLst/>
              </a:prstGeom>
              <a:ln>
                <a:noFill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14" name="Rechteck 13"/>
          <p:cNvSpPr/>
          <p:nvPr/>
        </p:nvSpPr>
        <p:spPr>
          <a:xfrm>
            <a:off x="6300535" y="2146303"/>
            <a:ext cx="2108269" cy="646331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Y</a:t>
            </a:r>
            <a:r>
              <a:rPr lang="en-US" baseline="30000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*</a:t>
            </a:r>
            <a:r>
              <a:rPr lang="en-US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Y</a:t>
            </a:r>
            <a:r>
              <a:rPr lang="en-US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 is the </a:t>
            </a:r>
          </a:p>
          <a:p>
            <a:pPr algn="ctr"/>
            <a:r>
              <a:rPr lang="en-US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probability density </a:t>
            </a:r>
            <a:endParaRPr lang="de-DE" dirty="0"/>
          </a:p>
        </p:txBody>
      </p:sp>
      <p:grpSp>
        <p:nvGrpSpPr>
          <p:cNvPr id="40" name="Gruppierung 39"/>
          <p:cNvGrpSpPr/>
          <p:nvPr/>
        </p:nvGrpSpPr>
        <p:grpSpPr>
          <a:xfrm>
            <a:off x="1479581" y="874059"/>
            <a:ext cx="4626374" cy="1204418"/>
            <a:chOff x="1479581" y="894191"/>
            <a:chExt cx="4626374" cy="1204418"/>
          </a:xfrm>
        </p:grpSpPr>
        <p:graphicFrame>
          <p:nvGraphicFramePr>
            <p:cNvPr id="6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84746601"/>
                </p:ext>
              </p:extLst>
            </p:nvPr>
          </p:nvGraphicFramePr>
          <p:xfrm>
            <a:off x="2715560" y="894191"/>
            <a:ext cx="3390395" cy="7853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el" r:id="rId5" imgW="2146300" imgH="495300" progId="Equation.3">
                    <p:embed/>
                  </p:oleObj>
                </mc:Choice>
                <mc:Fallback>
                  <p:oleObj name="Formel" r:id="rId5" imgW="2146300" imgH="495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15560" y="894191"/>
                          <a:ext cx="3390395" cy="7853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52905686"/>
                </p:ext>
              </p:extLst>
            </p:nvPr>
          </p:nvGraphicFramePr>
          <p:xfrm>
            <a:off x="3593145" y="1606594"/>
            <a:ext cx="1269174" cy="4920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el" r:id="rId7" imgW="723900" imgH="279400" progId="Equation.3">
                    <p:embed/>
                  </p:oleObj>
                </mc:Choice>
                <mc:Fallback>
                  <p:oleObj name="Formel" r:id="rId7" imgW="723900" imgH="279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93145" y="1606594"/>
                          <a:ext cx="1269174" cy="4920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Pfeil nach rechts 14"/>
            <p:cNvSpPr/>
            <p:nvPr/>
          </p:nvSpPr>
          <p:spPr>
            <a:xfrm>
              <a:off x="1479581" y="1164282"/>
              <a:ext cx="694608" cy="366687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1" name="Gruppierung 40"/>
          <p:cNvGrpSpPr/>
          <p:nvPr/>
        </p:nvGrpSpPr>
        <p:grpSpPr>
          <a:xfrm>
            <a:off x="1479581" y="2146303"/>
            <a:ext cx="4058268" cy="400110"/>
            <a:chOff x="1479581" y="2146303"/>
            <a:chExt cx="4058268" cy="400110"/>
          </a:xfrm>
        </p:grpSpPr>
        <p:sp>
          <p:nvSpPr>
            <p:cNvPr id="9" name="Rectangle 1"/>
            <p:cNvSpPr/>
            <p:nvPr/>
          </p:nvSpPr>
          <p:spPr>
            <a:xfrm>
              <a:off x="2622024" y="2146303"/>
              <a:ext cx="2915825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</a:rPr>
                <a:t>Concepts of Operators</a:t>
              </a:r>
            </a:p>
          </p:txBody>
        </p:sp>
        <p:sp>
          <p:nvSpPr>
            <p:cNvPr id="16" name="Pfeil nach rechts 15"/>
            <p:cNvSpPr/>
            <p:nvPr/>
          </p:nvSpPr>
          <p:spPr>
            <a:xfrm>
              <a:off x="1479581" y="2179726"/>
              <a:ext cx="694608" cy="366687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3" name="Gruppierung 42"/>
          <p:cNvGrpSpPr/>
          <p:nvPr/>
        </p:nvGrpSpPr>
        <p:grpSpPr>
          <a:xfrm>
            <a:off x="6166092" y="3060497"/>
            <a:ext cx="2977908" cy="1063940"/>
            <a:chOff x="6166092" y="3060497"/>
            <a:chExt cx="2977908" cy="1063940"/>
          </a:xfrm>
        </p:grpSpPr>
        <p:sp>
          <p:nvSpPr>
            <p:cNvPr id="19" name="Pfeil nach rechts 18"/>
            <p:cNvSpPr/>
            <p:nvPr/>
          </p:nvSpPr>
          <p:spPr>
            <a:xfrm rot="5400000">
              <a:off x="7781987" y="3224457"/>
              <a:ext cx="694608" cy="366687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/>
            <p:cNvSpPr/>
            <p:nvPr/>
          </p:nvSpPr>
          <p:spPr>
            <a:xfrm>
              <a:off x="7407627" y="3755105"/>
              <a:ext cx="1736373" cy="369332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  <p:txBody>
            <a:bodyPr wrap="none">
              <a:spAutoFit/>
            </a:bodyPr>
            <a:lstStyle/>
            <a:p>
              <a:pPr algn="ctr"/>
              <a:r>
                <a:rPr lang="de-DE" dirty="0">
                  <a:latin typeface="Georgia"/>
                  <a:cs typeface="Georgia"/>
                </a:rPr>
                <a:t>Properties </a:t>
              </a:r>
              <a:r>
                <a:rPr lang="de-DE" dirty="0" err="1">
                  <a:latin typeface="Georgia"/>
                  <a:cs typeface="Georgia"/>
                </a:rPr>
                <a:t>of</a:t>
              </a:r>
              <a:r>
                <a:rPr lang="de-DE" dirty="0">
                  <a:latin typeface="Georgia"/>
                  <a:cs typeface="Georgia"/>
                </a:rPr>
                <a:t> </a:t>
              </a:r>
              <a:r>
                <a:rPr lang="en-US" dirty="0">
                  <a:solidFill>
                    <a:srgbClr val="0033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ymbol" panose="05050102010706020507" pitchFamily="18" charset="2"/>
                </a:rPr>
                <a:t>Y</a:t>
              </a:r>
              <a:r>
                <a:rPr lang="de-DE" dirty="0">
                  <a:latin typeface="Georgia"/>
                  <a:cs typeface="Georgia"/>
                </a:rPr>
                <a:t> </a:t>
              </a:r>
            </a:p>
          </p:txBody>
        </p:sp>
        <p:sp>
          <p:nvSpPr>
            <p:cNvPr id="22" name="Pfeil nach rechts 21"/>
            <p:cNvSpPr/>
            <p:nvPr/>
          </p:nvSpPr>
          <p:spPr>
            <a:xfrm rot="5400000">
              <a:off x="6271403" y="3224457"/>
              <a:ext cx="694608" cy="366687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/>
            <p:cNvSpPr/>
            <p:nvPr/>
          </p:nvSpPr>
          <p:spPr>
            <a:xfrm>
              <a:off x="6166092" y="3755105"/>
              <a:ext cx="1198277" cy="369332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  <p:txBody>
            <a:bodyPr wrap="none">
              <a:spAutoFit/>
            </a:bodyPr>
            <a:lstStyle/>
            <a:p>
              <a:pPr algn="ctr"/>
              <a:r>
                <a:rPr lang="de-DE" dirty="0">
                  <a:latin typeface="Georgia"/>
                  <a:cs typeface="Georgia"/>
                </a:rPr>
                <a:t>QM Rules</a:t>
              </a:r>
            </a:p>
          </p:txBody>
        </p:sp>
      </p:grpSp>
      <p:grpSp>
        <p:nvGrpSpPr>
          <p:cNvPr id="45" name="Gruppierung 44"/>
          <p:cNvGrpSpPr/>
          <p:nvPr/>
        </p:nvGrpSpPr>
        <p:grpSpPr>
          <a:xfrm>
            <a:off x="2649434" y="3704969"/>
            <a:ext cx="3352682" cy="404771"/>
            <a:chOff x="2649434" y="3704969"/>
            <a:chExt cx="3352682" cy="404771"/>
          </a:xfrm>
        </p:grpSpPr>
        <p:sp>
          <p:nvSpPr>
            <p:cNvPr id="24" name="Pfeil nach rechts 23"/>
            <p:cNvSpPr/>
            <p:nvPr/>
          </p:nvSpPr>
          <p:spPr>
            <a:xfrm rot="10800000">
              <a:off x="5307508" y="3743053"/>
              <a:ext cx="694608" cy="366687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/>
            <p:cNvSpPr/>
            <p:nvPr/>
          </p:nvSpPr>
          <p:spPr>
            <a:xfrm>
              <a:off x="2649434" y="3704969"/>
              <a:ext cx="2567943" cy="369332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  <p:txBody>
            <a:bodyPr wrap="none">
              <a:spAutoFit/>
            </a:bodyPr>
            <a:lstStyle/>
            <a:p>
              <a:pPr algn="ctr"/>
              <a:r>
                <a:rPr lang="de-DE" dirty="0">
                  <a:latin typeface="Georgia"/>
                  <a:cs typeface="Georgia"/>
                </a:rPr>
                <a:t>A </a:t>
              </a:r>
              <a:r>
                <a:rPr lang="de-DE" dirty="0" err="1">
                  <a:latin typeface="Georgia"/>
                  <a:cs typeface="Georgia"/>
                </a:rPr>
                <a:t>particle</a:t>
              </a:r>
              <a:r>
                <a:rPr lang="de-DE" dirty="0">
                  <a:latin typeface="Georgia"/>
                  <a:cs typeface="Georgia"/>
                </a:rPr>
                <a:t> in box (1-3D)</a:t>
              </a:r>
            </a:p>
          </p:txBody>
        </p:sp>
      </p:grpSp>
      <p:grpSp>
        <p:nvGrpSpPr>
          <p:cNvPr id="46" name="Gruppierung 45"/>
          <p:cNvGrpSpPr/>
          <p:nvPr/>
        </p:nvGrpSpPr>
        <p:grpSpPr>
          <a:xfrm>
            <a:off x="21933" y="3662772"/>
            <a:ext cx="2529267" cy="923330"/>
            <a:chOff x="21933" y="3662772"/>
            <a:chExt cx="2529267" cy="923330"/>
          </a:xfrm>
        </p:grpSpPr>
        <p:sp>
          <p:nvSpPr>
            <p:cNvPr id="26" name="Pfeil nach rechts 25"/>
            <p:cNvSpPr/>
            <p:nvPr/>
          </p:nvSpPr>
          <p:spPr>
            <a:xfrm rot="10800000">
              <a:off x="1856592" y="3795535"/>
              <a:ext cx="694608" cy="366687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/>
            <p:cNvSpPr/>
            <p:nvPr/>
          </p:nvSpPr>
          <p:spPr>
            <a:xfrm>
              <a:off x="21933" y="3662772"/>
              <a:ext cx="1813317" cy="92333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  <p:txBody>
            <a:bodyPr wrap="none">
              <a:spAutoFit/>
            </a:bodyPr>
            <a:lstStyle/>
            <a:p>
              <a:pPr algn="ctr"/>
              <a:r>
                <a:rPr lang="de-DE" dirty="0" err="1">
                  <a:latin typeface="Georgia"/>
                  <a:cs typeface="Georgia"/>
                </a:rPr>
                <a:t>Emmergence</a:t>
              </a:r>
              <a:r>
                <a:rPr lang="de-DE" dirty="0">
                  <a:latin typeface="Georgia"/>
                  <a:cs typeface="Georgia"/>
                </a:rPr>
                <a:t> </a:t>
              </a:r>
              <a:r>
                <a:rPr lang="de-DE" dirty="0" err="1">
                  <a:latin typeface="Georgia"/>
                  <a:cs typeface="Georgia"/>
                </a:rPr>
                <a:t>of</a:t>
              </a:r>
              <a:r>
                <a:rPr lang="de-DE" dirty="0">
                  <a:latin typeface="Georgia"/>
                  <a:cs typeface="Georgia"/>
                </a:rPr>
                <a:t> </a:t>
              </a:r>
            </a:p>
            <a:p>
              <a:pPr algn="ctr"/>
              <a:r>
                <a:rPr lang="de-DE" dirty="0" err="1">
                  <a:latin typeface="Georgia"/>
                  <a:cs typeface="Georgia"/>
                </a:rPr>
                <a:t>Quantization</a:t>
              </a:r>
              <a:r>
                <a:rPr lang="de-DE" dirty="0">
                  <a:latin typeface="Georgia"/>
                  <a:cs typeface="Georgia"/>
                </a:rPr>
                <a:t> </a:t>
              </a:r>
            </a:p>
            <a:p>
              <a:pPr algn="ctr"/>
              <a:r>
                <a:rPr lang="de-DE" dirty="0">
                  <a:latin typeface="Georgia"/>
                  <a:cs typeface="Georgia"/>
                </a:rPr>
                <a:t>(</a:t>
              </a:r>
              <a:r>
                <a:rPr lang="de-DE" i="1" dirty="0" err="1">
                  <a:latin typeface="Georgia"/>
                  <a:cs typeface="Georgia"/>
                </a:rPr>
                <a:t>n</a:t>
              </a:r>
              <a:r>
                <a:rPr lang="de-DE" dirty="0">
                  <a:latin typeface="Georgia"/>
                  <a:cs typeface="Georgia"/>
                </a:rPr>
                <a:t>)</a:t>
              </a:r>
            </a:p>
          </p:txBody>
        </p:sp>
      </p:grpSp>
      <p:grpSp>
        <p:nvGrpSpPr>
          <p:cNvPr id="47" name="Gruppierung 46"/>
          <p:cNvGrpSpPr/>
          <p:nvPr/>
        </p:nvGrpSpPr>
        <p:grpSpPr>
          <a:xfrm>
            <a:off x="13793" y="4767071"/>
            <a:ext cx="1821457" cy="919788"/>
            <a:chOff x="13793" y="4767071"/>
            <a:chExt cx="1821457" cy="919788"/>
          </a:xfrm>
        </p:grpSpPr>
        <p:sp>
          <p:nvSpPr>
            <p:cNvPr id="28" name="Pfeil nach rechts 27"/>
            <p:cNvSpPr/>
            <p:nvPr/>
          </p:nvSpPr>
          <p:spPr>
            <a:xfrm rot="5400000">
              <a:off x="575914" y="4830516"/>
              <a:ext cx="493577" cy="366687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hteck 28"/>
            <p:cNvSpPr/>
            <p:nvPr/>
          </p:nvSpPr>
          <p:spPr>
            <a:xfrm>
              <a:off x="13793" y="5317527"/>
              <a:ext cx="1821457" cy="369332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  <p:txBody>
            <a:bodyPr wrap="none">
              <a:spAutoFit/>
            </a:bodyPr>
            <a:lstStyle/>
            <a:p>
              <a:pPr algn="ctr"/>
              <a:r>
                <a:rPr lang="de-DE" dirty="0">
                  <a:latin typeface="Georgia"/>
                  <a:cs typeface="Georgia"/>
                </a:rPr>
                <a:t>Hydrogen Atom</a:t>
              </a:r>
            </a:p>
          </p:txBody>
        </p:sp>
      </p:grpSp>
      <p:grpSp>
        <p:nvGrpSpPr>
          <p:cNvPr id="48" name="Gruppierung 47"/>
          <p:cNvGrpSpPr/>
          <p:nvPr/>
        </p:nvGrpSpPr>
        <p:grpSpPr>
          <a:xfrm>
            <a:off x="1979285" y="4521982"/>
            <a:ext cx="3639020" cy="1477328"/>
            <a:chOff x="1979285" y="4521982"/>
            <a:chExt cx="3639020" cy="1477328"/>
          </a:xfrm>
        </p:grpSpPr>
        <p:sp>
          <p:nvSpPr>
            <p:cNvPr id="30" name="Pfeil nach rechts 29"/>
            <p:cNvSpPr/>
            <p:nvPr/>
          </p:nvSpPr>
          <p:spPr>
            <a:xfrm>
              <a:off x="1979285" y="4893959"/>
              <a:ext cx="694608" cy="366687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Rechteck 30"/>
            <p:cNvSpPr/>
            <p:nvPr/>
          </p:nvSpPr>
          <p:spPr>
            <a:xfrm>
              <a:off x="2825841" y="4521982"/>
              <a:ext cx="2792464" cy="1477328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  <p:txBody>
            <a:bodyPr wrap="none">
              <a:spAutoFit/>
            </a:bodyPr>
            <a:lstStyle/>
            <a:p>
              <a:pPr algn="ctr"/>
              <a:r>
                <a:rPr lang="de-DE" kern="0" dirty="0">
                  <a:solidFill>
                    <a:srgbClr val="C00000"/>
                  </a:solidFill>
                  <a:latin typeface="Georgia"/>
                  <a:cs typeface="Georgia"/>
                </a:rPr>
                <a:t> </a:t>
              </a:r>
              <a:r>
                <a:rPr lang="el-GR" kern="0" dirty="0">
                  <a:solidFill>
                    <a:srgbClr val="C00000"/>
                  </a:solidFill>
                  <a:latin typeface="Georgia"/>
                  <a:cs typeface="Georgia"/>
                </a:rPr>
                <a:t>Ψ</a:t>
              </a:r>
              <a:r>
                <a:rPr lang="en-US" kern="0" dirty="0">
                  <a:solidFill>
                    <a:srgbClr val="C00000"/>
                  </a:solidFill>
                  <a:latin typeface="Georgia"/>
                  <a:cs typeface="Georgia"/>
                </a:rPr>
                <a:t>(</a:t>
              </a:r>
              <a:r>
                <a:rPr lang="en-US" i="1" kern="0" dirty="0" err="1">
                  <a:solidFill>
                    <a:srgbClr val="C00000"/>
                  </a:solidFill>
                  <a:latin typeface="Georgia"/>
                  <a:cs typeface="Georgia"/>
                </a:rPr>
                <a:t>r,</a:t>
              </a:r>
              <a:r>
                <a:rPr lang="en-US" i="1" kern="0" dirty="0" err="1">
                  <a:solidFill>
                    <a:srgbClr val="C00000"/>
                  </a:solidFill>
                  <a:latin typeface="Symbol" charset="2"/>
                  <a:cs typeface="Symbol" charset="2"/>
                </a:rPr>
                <a:t>q</a:t>
              </a:r>
              <a:r>
                <a:rPr lang="en-US" i="1" kern="0" dirty="0" err="1">
                  <a:solidFill>
                    <a:srgbClr val="C00000"/>
                  </a:solidFill>
                  <a:latin typeface="Georgia"/>
                  <a:cs typeface="Georgia"/>
                </a:rPr>
                <a:t>,</a:t>
              </a:r>
              <a:r>
                <a:rPr lang="en-US" i="1" kern="0" dirty="0" err="1">
                  <a:solidFill>
                    <a:srgbClr val="C00000"/>
                  </a:solidFill>
                  <a:latin typeface="Symbol" charset="2"/>
                  <a:cs typeface="Symbol" charset="2"/>
                </a:rPr>
                <a:t>f</a:t>
              </a:r>
              <a:r>
                <a:rPr lang="en-US" i="1" kern="0" dirty="0">
                  <a:solidFill>
                    <a:srgbClr val="C00000"/>
                  </a:solidFill>
                  <a:latin typeface="Georgia"/>
                  <a:cs typeface="Georgia"/>
                </a:rPr>
                <a:t>,</a:t>
              </a:r>
              <a:r>
                <a:rPr lang="en-US" kern="0" dirty="0">
                  <a:solidFill>
                    <a:srgbClr val="C00000"/>
                  </a:solidFill>
                  <a:latin typeface="Georgia"/>
                  <a:cs typeface="Georgia"/>
                </a:rPr>
                <a:t>) : </a:t>
              </a:r>
              <a:r>
                <a:rPr lang="de-DE" dirty="0">
                  <a:latin typeface="Georgia"/>
                  <a:cs typeface="Georgia"/>
                </a:rPr>
                <a:t>3 Quantum #s</a:t>
              </a:r>
            </a:p>
            <a:p>
              <a:pPr algn="ctr"/>
              <a:r>
                <a:rPr lang="de-DE" dirty="0" err="1">
                  <a:latin typeface="Georgia"/>
                  <a:cs typeface="Georgia"/>
                </a:rPr>
                <a:t>n</a:t>
              </a:r>
              <a:r>
                <a:rPr lang="de-DE" dirty="0">
                  <a:latin typeface="Georgia"/>
                  <a:cs typeface="Georgia"/>
                </a:rPr>
                <a:t>, l, m</a:t>
              </a:r>
            </a:p>
            <a:p>
              <a:pPr algn="ctr"/>
              <a:r>
                <a:rPr lang="de-DE" kern="0" dirty="0">
                  <a:solidFill>
                    <a:srgbClr val="C00000"/>
                  </a:solidFill>
                  <a:latin typeface="Georgia"/>
                  <a:cs typeface="Georgia"/>
                </a:rPr>
                <a:t>1 </a:t>
              </a:r>
              <a:r>
                <a:rPr lang="de-DE" kern="0" dirty="0" err="1">
                  <a:solidFill>
                    <a:srgbClr val="C00000"/>
                  </a:solidFill>
                  <a:latin typeface="Georgia"/>
                  <a:cs typeface="Georgia"/>
                </a:rPr>
                <a:t>e</a:t>
              </a:r>
              <a:r>
                <a:rPr lang="de-DE" kern="0" dirty="0">
                  <a:solidFill>
                    <a:srgbClr val="C00000"/>
                  </a:solidFill>
                  <a:latin typeface="Georgia"/>
                  <a:cs typeface="Georgia"/>
                </a:rPr>
                <a:t>- </a:t>
              </a:r>
              <a:r>
                <a:rPr lang="el-GR" kern="0" dirty="0">
                  <a:solidFill>
                    <a:srgbClr val="C00000"/>
                  </a:solidFill>
                  <a:latin typeface="Georgia"/>
                  <a:cs typeface="Georgia"/>
                </a:rPr>
                <a:t>Ψ</a:t>
              </a:r>
              <a:r>
                <a:rPr lang="en-US" kern="0" dirty="0">
                  <a:solidFill>
                    <a:srgbClr val="C00000"/>
                  </a:solidFill>
                  <a:latin typeface="Georgia"/>
                  <a:cs typeface="Georgia"/>
                </a:rPr>
                <a:t>(</a:t>
              </a:r>
              <a:r>
                <a:rPr lang="en-US" i="1" kern="0" dirty="0" err="1">
                  <a:solidFill>
                    <a:srgbClr val="C00000"/>
                  </a:solidFill>
                  <a:latin typeface="Georgia"/>
                  <a:cs typeface="Georgia"/>
                </a:rPr>
                <a:t>r,</a:t>
              </a:r>
              <a:r>
                <a:rPr lang="en-US" i="1" kern="0" dirty="0" err="1">
                  <a:solidFill>
                    <a:srgbClr val="C00000"/>
                  </a:solidFill>
                  <a:latin typeface="Symbol" charset="2"/>
                  <a:cs typeface="Symbol" charset="2"/>
                </a:rPr>
                <a:t>q</a:t>
              </a:r>
              <a:r>
                <a:rPr lang="en-US" i="1" kern="0" dirty="0" err="1">
                  <a:solidFill>
                    <a:srgbClr val="C00000"/>
                  </a:solidFill>
                  <a:latin typeface="Georgia"/>
                  <a:cs typeface="Georgia"/>
                </a:rPr>
                <a:t>,</a:t>
              </a:r>
              <a:r>
                <a:rPr lang="en-US" i="1" kern="0" dirty="0" err="1">
                  <a:solidFill>
                    <a:srgbClr val="C00000"/>
                  </a:solidFill>
                  <a:latin typeface="Symbol" charset="2"/>
                  <a:cs typeface="Symbol" charset="2"/>
                </a:rPr>
                <a:t>f</a:t>
              </a:r>
              <a:r>
                <a:rPr lang="en-US" i="1" kern="0" dirty="0">
                  <a:solidFill>
                    <a:srgbClr val="C00000"/>
                  </a:solidFill>
                  <a:latin typeface="Georgia"/>
                  <a:cs typeface="Georgia"/>
                </a:rPr>
                <a:t>,</a:t>
              </a:r>
              <a:r>
                <a:rPr lang="en-US" kern="0" dirty="0">
                  <a:solidFill>
                    <a:srgbClr val="C00000"/>
                  </a:solidFill>
                  <a:latin typeface="Georgia"/>
                  <a:cs typeface="Georgia"/>
                </a:rPr>
                <a:t>) : </a:t>
              </a:r>
              <a:r>
                <a:rPr lang="en-US" b="1" kern="0" dirty="0">
                  <a:solidFill>
                    <a:srgbClr val="C00000"/>
                  </a:solidFill>
                  <a:latin typeface="Georgia"/>
                  <a:cs typeface="Georgia"/>
                </a:rPr>
                <a:t>Orbital</a:t>
              </a:r>
            </a:p>
            <a:p>
              <a:pPr algn="ctr"/>
              <a:r>
                <a:rPr lang="el-GR" kern="0" dirty="0">
                  <a:solidFill>
                    <a:srgbClr val="C00000"/>
                  </a:solidFill>
                  <a:latin typeface="Georgia"/>
                  <a:cs typeface="Georgia"/>
                </a:rPr>
                <a:t>Ψ</a:t>
              </a:r>
              <a:r>
                <a:rPr lang="de-DE" kern="0" baseline="30000" dirty="0">
                  <a:solidFill>
                    <a:srgbClr val="C00000"/>
                  </a:solidFill>
                  <a:latin typeface="Georgia"/>
                  <a:cs typeface="Georgia"/>
                </a:rPr>
                <a:t>2</a:t>
              </a:r>
              <a:r>
                <a:rPr lang="de-DE" kern="0" dirty="0">
                  <a:solidFill>
                    <a:srgbClr val="C00000"/>
                  </a:solidFill>
                  <a:latin typeface="Georgia"/>
                  <a:cs typeface="Georgia"/>
                </a:rPr>
                <a:t> = </a:t>
              </a:r>
              <a:r>
                <a:rPr lang="de-DE" kern="0" dirty="0" err="1">
                  <a:solidFill>
                    <a:srgbClr val="C00000"/>
                  </a:solidFill>
                  <a:latin typeface="Georgia"/>
                  <a:cs typeface="Georgia"/>
                </a:rPr>
                <a:t>electron</a:t>
              </a:r>
              <a:r>
                <a:rPr lang="de-DE" kern="0" dirty="0">
                  <a:solidFill>
                    <a:srgbClr val="C00000"/>
                  </a:solidFill>
                  <a:latin typeface="Georgia"/>
                  <a:cs typeface="Georgia"/>
                </a:rPr>
                <a:t> </a:t>
              </a:r>
              <a:r>
                <a:rPr lang="de-DE" kern="0" dirty="0" err="1">
                  <a:solidFill>
                    <a:srgbClr val="C00000"/>
                  </a:solidFill>
                  <a:latin typeface="Georgia"/>
                  <a:cs typeface="Georgia"/>
                </a:rPr>
                <a:t>density</a:t>
              </a:r>
              <a:endParaRPr lang="en-US" b="1" kern="0" dirty="0">
                <a:solidFill>
                  <a:srgbClr val="C00000"/>
                </a:solidFill>
                <a:latin typeface="Georgia"/>
                <a:cs typeface="Georgia"/>
              </a:endParaRPr>
            </a:p>
            <a:p>
              <a:pPr algn="ctr"/>
              <a:endParaRPr lang="de-DE" b="1" dirty="0">
                <a:latin typeface="Georgia"/>
                <a:cs typeface="Georgia"/>
              </a:endParaRPr>
            </a:p>
          </p:txBody>
        </p:sp>
      </p:grpSp>
      <p:grpSp>
        <p:nvGrpSpPr>
          <p:cNvPr id="49" name="Gruppierung 48"/>
          <p:cNvGrpSpPr/>
          <p:nvPr/>
        </p:nvGrpSpPr>
        <p:grpSpPr>
          <a:xfrm>
            <a:off x="5703159" y="4741216"/>
            <a:ext cx="3328878" cy="923330"/>
            <a:chOff x="5703159" y="4741216"/>
            <a:chExt cx="3328878" cy="923330"/>
          </a:xfrm>
        </p:grpSpPr>
        <p:sp>
          <p:nvSpPr>
            <p:cNvPr id="32" name="Pfeil nach rechts 31"/>
            <p:cNvSpPr/>
            <p:nvPr/>
          </p:nvSpPr>
          <p:spPr>
            <a:xfrm>
              <a:off x="5703159" y="5046359"/>
              <a:ext cx="694608" cy="366687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Rechteck 32"/>
            <p:cNvSpPr/>
            <p:nvPr/>
          </p:nvSpPr>
          <p:spPr>
            <a:xfrm>
              <a:off x="6424194" y="4741216"/>
              <a:ext cx="2607843" cy="92333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  <p:txBody>
            <a:bodyPr wrap="none">
              <a:spAutoFit/>
            </a:bodyPr>
            <a:lstStyle/>
            <a:p>
              <a:pPr algn="ctr"/>
              <a:r>
                <a:rPr lang="de-DE" kern="0" dirty="0">
                  <a:solidFill>
                    <a:srgbClr val="C00000"/>
                  </a:solidFill>
                  <a:latin typeface="Georgia"/>
                  <a:cs typeface="Georgia"/>
                </a:rPr>
                <a:t> </a:t>
              </a:r>
              <a:r>
                <a:rPr lang="de-DE" kern="0" dirty="0" err="1">
                  <a:solidFill>
                    <a:srgbClr val="C00000"/>
                  </a:solidFill>
                  <a:latin typeface="Georgia"/>
                  <a:cs typeface="Georgia"/>
                </a:rPr>
                <a:t>Many</a:t>
              </a:r>
              <a:r>
                <a:rPr lang="de-DE" kern="0" dirty="0">
                  <a:solidFill>
                    <a:srgbClr val="C00000"/>
                  </a:solidFill>
                  <a:latin typeface="Georgia"/>
                  <a:cs typeface="Georgia"/>
                </a:rPr>
                <a:t> </a:t>
              </a:r>
              <a:r>
                <a:rPr lang="de-DE" kern="0" dirty="0" err="1">
                  <a:solidFill>
                    <a:srgbClr val="C00000"/>
                  </a:solidFill>
                  <a:latin typeface="Georgia"/>
                  <a:cs typeface="Georgia"/>
                </a:rPr>
                <a:t>Electron</a:t>
              </a:r>
              <a:r>
                <a:rPr lang="de-DE" kern="0" dirty="0">
                  <a:solidFill>
                    <a:srgbClr val="C00000"/>
                  </a:solidFill>
                  <a:latin typeface="Georgia"/>
                  <a:cs typeface="Georgia"/>
                </a:rPr>
                <a:t> </a:t>
              </a:r>
              <a:r>
                <a:rPr lang="de-DE" kern="0" dirty="0" err="1">
                  <a:solidFill>
                    <a:srgbClr val="C00000"/>
                  </a:solidFill>
                  <a:latin typeface="Georgia"/>
                  <a:cs typeface="Georgia"/>
                </a:rPr>
                <a:t>systems</a:t>
              </a:r>
              <a:endParaRPr lang="de-DE" kern="0" dirty="0">
                <a:solidFill>
                  <a:srgbClr val="C00000"/>
                </a:solidFill>
                <a:latin typeface="Georgia"/>
                <a:cs typeface="Georgia"/>
              </a:endParaRPr>
            </a:p>
            <a:p>
              <a:pPr algn="ctr"/>
              <a:r>
                <a:rPr lang="de-DE" b="1" kern="0" dirty="0">
                  <a:solidFill>
                    <a:srgbClr val="C00000"/>
                  </a:solidFill>
                  <a:latin typeface="Georgia"/>
                  <a:cs typeface="Georgia"/>
                </a:rPr>
                <a:t>(</a:t>
              </a:r>
              <a:r>
                <a:rPr lang="de-DE" b="1" kern="0" dirty="0" err="1">
                  <a:solidFill>
                    <a:srgbClr val="C00000"/>
                  </a:solidFill>
                  <a:latin typeface="Georgia"/>
                  <a:cs typeface="Georgia"/>
                </a:rPr>
                <a:t>imp</a:t>
              </a:r>
              <a:r>
                <a:rPr lang="de-DE" b="1" kern="0" dirty="0">
                  <a:solidFill>
                    <a:srgbClr val="C00000"/>
                  </a:solidFill>
                  <a:latin typeface="Georgia"/>
                  <a:cs typeface="Georgia"/>
                </a:rPr>
                <a:t>. </a:t>
              </a:r>
              <a:r>
                <a:rPr lang="de-DE" b="1" kern="0" dirty="0" err="1">
                  <a:solidFill>
                    <a:srgbClr val="C00000"/>
                  </a:solidFill>
                  <a:latin typeface="Georgia"/>
                  <a:cs typeface="Georgia"/>
                </a:rPr>
                <a:t>of</a:t>
              </a:r>
              <a:r>
                <a:rPr lang="de-DE" b="1" kern="0" dirty="0">
                  <a:solidFill>
                    <a:srgbClr val="C00000"/>
                  </a:solidFill>
                  <a:latin typeface="Georgia"/>
                  <a:cs typeface="Georgia"/>
                </a:rPr>
                <a:t> </a:t>
              </a:r>
              <a:r>
                <a:rPr lang="de-DE" b="1" kern="0" dirty="0" err="1">
                  <a:solidFill>
                    <a:srgbClr val="C00000"/>
                  </a:solidFill>
                  <a:latin typeface="Georgia"/>
                  <a:cs typeface="Georgia"/>
                </a:rPr>
                <a:t>approx</a:t>
              </a:r>
              <a:r>
                <a:rPr lang="de-DE" b="1" kern="0" baseline="30000" dirty="0" err="1">
                  <a:solidFill>
                    <a:srgbClr val="C00000"/>
                  </a:solidFill>
                  <a:latin typeface="Georgia"/>
                  <a:cs typeface="Georgia"/>
                </a:rPr>
                <a:t>n</a:t>
              </a:r>
              <a:r>
                <a:rPr lang="de-DE" b="1" kern="0" dirty="0">
                  <a:solidFill>
                    <a:srgbClr val="C00000"/>
                  </a:solidFill>
                  <a:latin typeface="Georgia"/>
                  <a:cs typeface="Georgia"/>
                </a:rPr>
                <a:t>)</a:t>
              </a:r>
              <a:endParaRPr lang="en-US" b="1" kern="0" dirty="0">
                <a:solidFill>
                  <a:srgbClr val="C00000"/>
                </a:solidFill>
                <a:latin typeface="Georgia"/>
                <a:cs typeface="Georgia"/>
              </a:endParaRPr>
            </a:p>
            <a:p>
              <a:pPr algn="ctr"/>
              <a:endParaRPr lang="de-DE" b="1" dirty="0">
                <a:latin typeface="Georgia"/>
                <a:cs typeface="Georgia"/>
              </a:endParaRPr>
            </a:p>
          </p:txBody>
        </p:sp>
      </p:grpSp>
      <p:grpSp>
        <p:nvGrpSpPr>
          <p:cNvPr id="50" name="Gruppierung 49"/>
          <p:cNvGrpSpPr/>
          <p:nvPr/>
        </p:nvGrpSpPr>
        <p:grpSpPr>
          <a:xfrm>
            <a:off x="7262580" y="5697559"/>
            <a:ext cx="1881420" cy="1063939"/>
            <a:chOff x="7262580" y="5697559"/>
            <a:chExt cx="1881420" cy="1063939"/>
          </a:xfrm>
        </p:grpSpPr>
        <p:sp>
          <p:nvSpPr>
            <p:cNvPr id="34" name="Pfeil nach rechts 33"/>
            <p:cNvSpPr/>
            <p:nvPr/>
          </p:nvSpPr>
          <p:spPr>
            <a:xfrm rot="5400000">
              <a:off x="8151597" y="5861519"/>
              <a:ext cx="694608" cy="366687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Rechteck 34"/>
            <p:cNvSpPr/>
            <p:nvPr/>
          </p:nvSpPr>
          <p:spPr>
            <a:xfrm>
              <a:off x="7262580" y="6392166"/>
              <a:ext cx="1881420" cy="369332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  <p:txBody>
            <a:bodyPr wrap="none">
              <a:spAutoFit/>
            </a:bodyPr>
            <a:lstStyle/>
            <a:p>
              <a:pPr algn="ctr"/>
              <a:r>
                <a:rPr lang="de-DE" dirty="0" err="1">
                  <a:latin typeface="Georgia"/>
                  <a:cs typeface="Georgia"/>
                </a:rPr>
                <a:t>e</a:t>
              </a:r>
              <a:r>
                <a:rPr lang="de-DE" dirty="0">
                  <a:latin typeface="Georgia"/>
                  <a:cs typeface="Georgia"/>
                </a:rPr>
                <a:t>- Spin (4</a:t>
              </a:r>
              <a:r>
                <a:rPr lang="de-DE" baseline="30000" dirty="0">
                  <a:latin typeface="Georgia"/>
                  <a:cs typeface="Georgia"/>
                </a:rPr>
                <a:t>th</a:t>
              </a:r>
              <a:r>
                <a:rPr lang="de-DE" dirty="0">
                  <a:latin typeface="Georgia"/>
                  <a:cs typeface="Georgia"/>
                </a:rPr>
                <a:t> QN)</a:t>
              </a:r>
            </a:p>
          </p:txBody>
        </p:sp>
      </p:grpSp>
      <p:grpSp>
        <p:nvGrpSpPr>
          <p:cNvPr id="51" name="Gruppierung 50"/>
          <p:cNvGrpSpPr/>
          <p:nvPr/>
        </p:nvGrpSpPr>
        <p:grpSpPr>
          <a:xfrm>
            <a:off x="1129009" y="6350387"/>
            <a:ext cx="5936555" cy="411110"/>
            <a:chOff x="1129009" y="6350387"/>
            <a:chExt cx="5936555" cy="411110"/>
          </a:xfrm>
        </p:grpSpPr>
        <p:sp>
          <p:nvSpPr>
            <p:cNvPr id="36" name="Pfeil nach rechts 35"/>
            <p:cNvSpPr/>
            <p:nvPr/>
          </p:nvSpPr>
          <p:spPr>
            <a:xfrm rot="10800000">
              <a:off x="6370956" y="6394810"/>
              <a:ext cx="694608" cy="366687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Rechteck 36"/>
            <p:cNvSpPr/>
            <p:nvPr/>
          </p:nvSpPr>
          <p:spPr>
            <a:xfrm>
              <a:off x="4543005" y="6350387"/>
              <a:ext cx="1689923" cy="369332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  <p:txBody>
            <a:bodyPr wrap="none">
              <a:spAutoFit/>
            </a:bodyPr>
            <a:lstStyle/>
            <a:p>
              <a:pPr algn="ctr"/>
              <a:r>
                <a:rPr lang="el-GR" kern="0" dirty="0">
                  <a:solidFill>
                    <a:srgbClr val="C00000"/>
                  </a:solidFill>
                  <a:latin typeface="Georgia"/>
                  <a:cs typeface="Georgia"/>
                </a:rPr>
                <a:t>Ψ</a:t>
              </a:r>
              <a:r>
                <a:rPr lang="en-US" kern="0" dirty="0">
                  <a:solidFill>
                    <a:srgbClr val="C00000"/>
                  </a:solidFill>
                  <a:latin typeface="Georgia"/>
                  <a:cs typeface="Georgia"/>
                </a:rPr>
                <a:t>(</a:t>
              </a:r>
              <a:r>
                <a:rPr lang="en-US" i="1" kern="0" dirty="0" err="1">
                  <a:solidFill>
                    <a:srgbClr val="C00000"/>
                  </a:solidFill>
                  <a:latin typeface="Georgia"/>
                  <a:cs typeface="Georgia"/>
                </a:rPr>
                <a:t>r,</a:t>
              </a:r>
              <a:r>
                <a:rPr lang="en-US" i="1" kern="0" dirty="0" err="1">
                  <a:solidFill>
                    <a:srgbClr val="C00000"/>
                  </a:solidFill>
                  <a:latin typeface="Symbol" charset="2"/>
                  <a:cs typeface="Symbol" charset="2"/>
                </a:rPr>
                <a:t>q</a:t>
              </a:r>
              <a:r>
                <a:rPr lang="en-US" i="1" kern="0" dirty="0" err="1">
                  <a:solidFill>
                    <a:srgbClr val="C00000"/>
                  </a:solidFill>
                  <a:latin typeface="Georgia"/>
                  <a:cs typeface="Georgia"/>
                </a:rPr>
                <a:t>,</a:t>
              </a:r>
              <a:r>
                <a:rPr lang="en-US" i="1" kern="0" dirty="0" err="1">
                  <a:solidFill>
                    <a:srgbClr val="C00000"/>
                  </a:solidFill>
                  <a:latin typeface="Symbol" charset="2"/>
                  <a:cs typeface="Symbol" charset="2"/>
                </a:rPr>
                <a:t>f</a:t>
              </a:r>
              <a:r>
                <a:rPr lang="en-US" i="1" kern="0" dirty="0">
                  <a:solidFill>
                    <a:srgbClr val="C00000"/>
                  </a:solidFill>
                  <a:latin typeface="Georgia"/>
                  <a:cs typeface="Georgia"/>
                </a:rPr>
                <a:t>,</a:t>
              </a:r>
              <a:r>
                <a:rPr lang="en-US" kern="0" dirty="0">
                  <a:solidFill>
                    <a:srgbClr val="C00000"/>
                  </a:solidFill>
                  <a:latin typeface="Georgia"/>
                  <a:cs typeface="Georgia"/>
                </a:rPr>
                <a:t>) . </a:t>
              </a:r>
              <a:r>
                <a:rPr lang="en-US" i="1" kern="0" dirty="0">
                  <a:solidFill>
                    <a:srgbClr val="C00000"/>
                  </a:solidFill>
                  <a:latin typeface="Symbol" charset="2"/>
                  <a:cs typeface="Symbol" charset="2"/>
                </a:rPr>
                <a:t>a/b</a:t>
              </a:r>
              <a:r>
                <a:rPr lang="en-US" kern="0" dirty="0">
                  <a:solidFill>
                    <a:srgbClr val="C00000"/>
                  </a:solidFill>
                  <a:latin typeface="Georgia"/>
                  <a:cs typeface="Georgia"/>
                </a:rPr>
                <a:t>)</a:t>
              </a:r>
              <a:endParaRPr lang="de-DE" dirty="0">
                <a:latin typeface="Georgia"/>
                <a:cs typeface="Georgia"/>
              </a:endParaRPr>
            </a:p>
          </p:txBody>
        </p:sp>
        <p:sp>
          <p:nvSpPr>
            <p:cNvPr id="38" name="Pfeil nach rechts 37"/>
            <p:cNvSpPr/>
            <p:nvPr/>
          </p:nvSpPr>
          <p:spPr>
            <a:xfrm rot="10800000">
              <a:off x="3684901" y="6375454"/>
              <a:ext cx="694608" cy="366687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Rechteck 38"/>
            <p:cNvSpPr/>
            <p:nvPr/>
          </p:nvSpPr>
          <p:spPr>
            <a:xfrm>
              <a:off x="1129009" y="6356098"/>
              <a:ext cx="2464136" cy="369332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  <p:txBody>
            <a:bodyPr wrap="none">
              <a:spAutoFit/>
            </a:bodyPr>
            <a:lstStyle/>
            <a:p>
              <a:pPr algn="ctr"/>
              <a:r>
                <a:rPr lang="de-DE" kern="0" dirty="0" err="1">
                  <a:solidFill>
                    <a:srgbClr val="C00000"/>
                  </a:solidFill>
                  <a:latin typeface="Georgia"/>
                  <a:cs typeface="Georgia"/>
                </a:rPr>
                <a:t>Degeneracy</a:t>
              </a:r>
              <a:r>
                <a:rPr lang="de-DE" kern="0" dirty="0">
                  <a:solidFill>
                    <a:srgbClr val="C00000"/>
                  </a:solidFill>
                  <a:latin typeface="Georgia"/>
                  <a:cs typeface="Georgia"/>
                </a:rPr>
                <a:t> </a:t>
              </a:r>
              <a:r>
                <a:rPr lang="de-DE" kern="0" dirty="0" err="1">
                  <a:solidFill>
                    <a:srgbClr val="C00000"/>
                  </a:solidFill>
                  <a:latin typeface="Georgia"/>
                  <a:cs typeface="Georgia"/>
                </a:rPr>
                <a:t>of</a:t>
              </a:r>
              <a:r>
                <a:rPr lang="de-DE" kern="0" dirty="0">
                  <a:solidFill>
                    <a:srgbClr val="C00000"/>
                  </a:solidFill>
                  <a:latin typeface="Georgia"/>
                  <a:cs typeface="Georgia"/>
                </a:rPr>
                <a:t> </a:t>
              </a:r>
              <a:r>
                <a:rPr lang="de-DE" kern="0" dirty="0" err="1">
                  <a:solidFill>
                    <a:srgbClr val="C00000"/>
                  </a:solidFill>
                  <a:latin typeface="Georgia"/>
                  <a:cs typeface="Georgia"/>
                </a:rPr>
                <a:t>orbitals</a:t>
              </a:r>
              <a:endParaRPr lang="de-DE" dirty="0">
                <a:latin typeface="Georgia"/>
                <a:cs typeface="Georgia"/>
              </a:endParaRPr>
            </a:p>
          </p:txBody>
        </p:sp>
      </p:grpSp>
      <p:sp>
        <p:nvSpPr>
          <p:cNvPr id="42" name="Oval 41"/>
          <p:cNvSpPr/>
          <p:nvPr/>
        </p:nvSpPr>
        <p:spPr>
          <a:xfrm>
            <a:off x="4585436" y="946065"/>
            <a:ext cx="477391" cy="584904"/>
          </a:xfrm>
          <a:prstGeom prst="ellipse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Rechteck 51"/>
          <p:cNvSpPr/>
          <p:nvPr/>
        </p:nvSpPr>
        <p:spPr>
          <a:xfrm>
            <a:off x="290403" y="6196499"/>
            <a:ext cx="356488" cy="523220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de-DE" sz="2800" dirty="0">
                <a:latin typeface="Georgia"/>
                <a:cs typeface="Georgi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7665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-252494" y="-292205"/>
            <a:ext cx="6358139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Molecular Orbital Theory- H2</a:t>
            </a:r>
            <a:r>
              <a:rPr lang="en-US" sz="30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+</a:t>
            </a:r>
          </a:p>
        </p:txBody>
      </p:sp>
      <p:sp>
        <p:nvSpPr>
          <p:cNvPr id="10245" name="Rectangle 4"/>
          <p:cNvSpPr>
            <a:spLocks noChangeArrowheads="1"/>
          </p:cNvSpPr>
          <p:nvPr/>
        </p:nvSpPr>
        <p:spPr bwMode="auto">
          <a:xfrm>
            <a:off x="0" y="800789"/>
            <a:ext cx="708183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Linear Combination of Atomic Orbitals (</a:t>
            </a:r>
            <a:r>
              <a:rPr lang="en-US" sz="2400" b="1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LCAO</a:t>
            </a:r>
            <a:r>
              <a:rPr lang="en-US" sz="240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)</a:t>
            </a:r>
          </a:p>
        </p:txBody>
      </p:sp>
      <p:graphicFrame>
        <p:nvGraphicFramePr>
          <p:cNvPr id="9216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8178147"/>
              </p:ext>
            </p:extLst>
          </p:nvPr>
        </p:nvGraphicFramePr>
        <p:xfrm>
          <a:off x="187124" y="1227973"/>
          <a:ext cx="5727514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616120" imgH="482400" progId="Equation.DSMT4">
                  <p:embed/>
                </p:oleObj>
              </mc:Choice>
              <mc:Fallback>
                <p:oleObj name="Equation" r:id="rId2" imgW="261612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124" y="1227973"/>
                        <a:ext cx="5727514" cy="1057275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6877845" y="252308"/>
            <a:ext cx="1174750" cy="1096962"/>
            <a:chOff x="3916" y="608"/>
            <a:chExt cx="740" cy="691"/>
          </a:xfrm>
        </p:grpSpPr>
        <p:sp>
          <p:nvSpPr>
            <p:cNvPr id="10252" name="Oval 7"/>
            <p:cNvSpPr>
              <a:spLocks noChangeArrowheads="1"/>
            </p:cNvSpPr>
            <p:nvPr/>
          </p:nvSpPr>
          <p:spPr bwMode="auto">
            <a:xfrm>
              <a:off x="3916" y="608"/>
              <a:ext cx="740" cy="691"/>
            </a:xfrm>
            <a:prstGeom prst="ellipse">
              <a:avLst/>
            </a:prstGeom>
            <a:solidFill>
              <a:srgbClr val="99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Georgia"/>
                <a:cs typeface="Georgia"/>
              </a:endParaRPr>
            </a:p>
          </p:txBody>
        </p:sp>
        <p:sp>
          <p:nvSpPr>
            <p:cNvPr id="10253" name="Oval 8"/>
            <p:cNvSpPr>
              <a:spLocks noChangeArrowheads="1"/>
            </p:cNvSpPr>
            <p:nvPr/>
          </p:nvSpPr>
          <p:spPr bwMode="auto">
            <a:xfrm>
              <a:off x="4254" y="929"/>
              <a:ext cx="56" cy="5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Georgia"/>
                <a:cs typeface="Georgia"/>
              </a:endParaRP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7717632" y="258658"/>
            <a:ext cx="1174750" cy="1096962"/>
            <a:chOff x="4445" y="612"/>
            <a:chExt cx="740" cy="691"/>
          </a:xfrm>
        </p:grpSpPr>
        <p:sp>
          <p:nvSpPr>
            <p:cNvPr id="10250" name="Oval 10"/>
            <p:cNvSpPr>
              <a:spLocks noChangeArrowheads="1"/>
            </p:cNvSpPr>
            <p:nvPr/>
          </p:nvSpPr>
          <p:spPr bwMode="auto">
            <a:xfrm>
              <a:off x="4445" y="612"/>
              <a:ext cx="740" cy="691"/>
            </a:xfrm>
            <a:prstGeom prst="ellipse">
              <a:avLst/>
            </a:prstGeom>
            <a:solidFill>
              <a:srgbClr val="99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Georgia"/>
                <a:cs typeface="Georgia"/>
              </a:endParaRPr>
            </a:p>
          </p:txBody>
        </p:sp>
        <p:sp>
          <p:nvSpPr>
            <p:cNvPr id="10251" name="Oval 11"/>
            <p:cNvSpPr>
              <a:spLocks noChangeArrowheads="1"/>
            </p:cNvSpPr>
            <p:nvPr/>
          </p:nvSpPr>
          <p:spPr bwMode="auto">
            <a:xfrm>
              <a:off x="4785" y="927"/>
              <a:ext cx="56" cy="5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Georgia"/>
                <a:cs typeface="Georgia"/>
              </a:endParaRPr>
            </a:p>
          </p:txBody>
        </p:sp>
      </p:grpSp>
      <p:pic>
        <p:nvPicPr>
          <p:cNvPr id="92172" name="Picture 12"/>
          <p:cNvPicPr>
            <a:picLocks noChangeAspect="1" noChangeArrowheads="1"/>
          </p:cNvPicPr>
          <p:nvPr/>
        </p:nvPicPr>
        <p:blipFill>
          <a:blip r:embed="rId4" cstate="print"/>
          <a:srcRect l="25702"/>
          <a:stretch>
            <a:fillRect/>
          </a:stretch>
        </p:blipFill>
        <p:spPr bwMode="auto">
          <a:xfrm>
            <a:off x="304800" y="3581400"/>
            <a:ext cx="4405562" cy="3043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257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4655958"/>
              </p:ext>
            </p:extLst>
          </p:nvPr>
        </p:nvGraphicFramePr>
        <p:xfrm>
          <a:off x="6372705" y="1440694"/>
          <a:ext cx="2628900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09400" imgH="457200" progId="Equation.DSMT4">
                  <p:embed/>
                </p:oleObj>
              </mc:Choice>
              <mc:Fallback>
                <p:oleObj name="Equation" r:id="rId5" imgW="14094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705" y="1440694"/>
                        <a:ext cx="2628900" cy="85407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2" descr="Bonding_antibonding_concept"/>
          <p:cNvPicPr>
            <a:picLocks noChangeAspect="1" noChangeArrowheads="1"/>
          </p:cNvPicPr>
          <p:nvPr/>
        </p:nvPicPr>
        <p:blipFill>
          <a:blip r:embed="rId7" cstate="print">
            <a:lum contrast="20000"/>
          </a:blip>
          <a:srcRect t="29811"/>
          <a:stretch>
            <a:fillRect/>
          </a:stretch>
        </p:blipFill>
        <p:spPr bwMode="auto">
          <a:xfrm>
            <a:off x="4676046" y="3605844"/>
            <a:ext cx="4433450" cy="319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6165011" y="4697083"/>
            <a:ext cx="46831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CC"/>
                </a:solidFill>
                <a:latin typeface="Symbol" charset="2"/>
                <a:cs typeface="Symbol" charset="2"/>
              </a:rPr>
              <a:t>f</a:t>
            </a:r>
            <a:r>
              <a:rPr lang="en-US" sz="2400" b="1" baseline="-25000" dirty="0">
                <a:solidFill>
                  <a:srgbClr val="0000CC"/>
                </a:solidFill>
                <a:latin typeface="Symbol" charset="2"/>
                <a:cs typeface="Symbol" charset="2"/>
              </a:rPr>
              <a:t>+</a:t>
            </a:r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6105645" y="5577247"/>
            <a:ext cx="54373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Symbol" charset="2"/>
                <a:cs typeface="Symbol" charset="2"/>
              </a:rPr>
              <a:t>f </a:t>
            </a:r>
            <a:r>
              <a:rPr lang="en-US" sz="2400" b="1" baseline="-25000" dirty="0">
                <a:solidFill>
                  <a:srgbClr val="C00000"/>
                </a:solidFill>
                <a:latin typeface="Symbol" charset="2"/>
                <a:cs typeface="Symbol" charset="2"/>
              </a:rPr>
              <a:t>-</a:t>
            </a:r>
          </a:p>
        </p:txBody>
      </p:sp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8452281" y="5267417"/>
            <a:ext cx="55656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Symbol" charset="2"/>
                <a:cs typeface="Symbol" charset="2"/>
              </a:rPr>
              <a:t>f</a:t>
            </a:r>
            <a:r>
              <a:rPr lang="en-US" sz="2400" b="1" baseline="-25000" dirty="0">
                <a:solidFill>
                  <a:srgbClr val="C00000"/>
                </a:solidFill>
                <a:latin typeface="Symbol" charset="2"/>
                <a:cs typeface="Symbol" charset="2"/>
              </a:rPr>
              <a:t>-</a:t>
            </a:r>
            <a:r>
              <a:rPr lang="en-US" sz="2400" b="1" baseline="30000" dirty="0">
                <a:solidFill>
                  <a:srgbClr val="C00000"/>
                </a:solidFill>
                <a:latin typeface="Symbol" charset="2"/>
                <a:cs typeface="Symbol" charset="2"/>
              </a:rPr>
              <a:t>2</a:t>
            </a:r>
            <a:endParaRPr lang="en-US" sz="2400" b="1" baseline="-25000" dirty="0">
              <a:solidFill>
                <a:srgbClr val="C00000"/>
              </a:solidFill>
              <a:latin typeface="Symbol" charset="2"/>
              <a:cs typeface="Symbol" charset="2"/>
            </a:endParaRP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8439705" y="3874363"/>
            <a:ext cx="57845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CC"/>
                </a:solidFill>
                <a:latin typeface="Symbol" charset="2"/>
                <a:cs typeface="Symbol" charset="2"/>
              </a:rPr>
              <a:t>f</a:t>
            </a:r>
            <a:r>
              <a:rPr lang="en-US" sz="2400" b="1" baseline="-25000" dirty="0">
                <a:solidFill>
                  <a:srgbClr val="0000CC"/>
                </a:solidFill>
                <a:latin typeface="Symbol" charset="2"/>
                <a:cs typeface="Symbol" charset="2"/>
              </a:rPr>
              <a:t>+</a:t>
            </a:r>
            <a:r>
              <a:rPr lang="en-US" sz="2400" b="1" baseline="30000" dirty="0">
                <a:solidFill>
                  <a:srgbClr val="0000CC"/>
                </a:solidFill>
                <a:latin typeface="Symbol" charset="2"/>
                <a:cs typeface="Symbol" charset="2"/>
              </a:rPr>
              <a:t>2</a:t>
            </a:r>
            <a:endParaRPr lang="en-US" sz="2400" b="1" baseline="-25000" dirty="0">
              <a:solidFill>
                <a:srgbClr val="0000CC"/>
              </a:solidFill>
              <a:latin typeface="Symbol" charset="2"/>
              <a:cs typeface="Symbol" charset="2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666747" y="3556391"/>
            <a:ext cx="2514600" cy="320471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/>
              <a:cs typeface="Georgia"/>
            </a:endParaRPr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0" y="2481689"/>
            <a:ext cx="9691025" cy="830997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Charge distribution in H</a:t>
            </a:r>
            <a:r>
              <a:rPr lang="en-US" sz="2400" b="1" baseline="-2500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2</a:t>
            </a:r>
            <a:r>
              <a:rPr lang="en-US" sz="2400" b="1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 molecule </a:t>
            </a:r>
            <a:r>
              <a:rPr lang="en-US" sz="2400" b="1" u="sng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not very different </a:t>
            </a:r>
            <a:r>
              <a:rPr lang="en-US" sz="2400" b="1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from </a:t>
            </a:r>
          </a:p>
          <a:p>
            <a:r>
              <a:rPr lang="en-US" sz="2400" b="1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Superposition of the charge distribution of individual atoms</a:t>
            </a:r>
            <a:endParaRPr lang="en-US" sz="2400" b="1" baseline="-25000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/>
              <a:cs typeface="Georgia"/>
            </a:endParaRPr>
          </a:p>
        </p:txBody>
      </p:sp>
      <p:graphicFrame>
        <p:nvGraphicFramePr>
          <p:cNvPr id="9216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5356301"/>
              </p:ext>
            </p:extLst>
          </p:nvPr>
        </p:nvGraphicFramePr>
        <p:xfrm>
          <a:off x="0" y="2420102"/>
          <a:ext cx="9164638" cy="103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el" r:id="rId8" imgW="4292600" imgH="482600" progId="Equation.3">
                  <p:embed/>
                </p:oleObj>
              </mc:Choice>
              <mc:Fallback>
                <p:oleObj name="Formel" r:id="rId8" imgW="42926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420102"/>
                        <a:ext cx="9164638" cy="1030050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/>
          <p:cNvSpPr/>
          <p:nvPr/>
        </p:nvSpPr>
        <p:spPr>
          <a:xfrm>
            <a:off x="7746520" y="2415400"/>
            <a:ext cx="1397479" cy="10179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02005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2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2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92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0" grpId="0" animBg="1"/>
      <p:bldP spid="21" grpId="0" animBg="1"/>
      <p:bldP spid="22" grpId="0" animBg="1"/>
      <p:bldP spid="22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4m-circus-tent.jpg"/>
          <p:cNvPicPr>
            <a:picLocks noChangeAspect="1"/>
          </p:cNvPicPr>
          <p:nvPr/>
        </p:nvPicPr>
        <p:blipFill>
          <a:blip r:embed="rId2" cstate="print"/>
          <a:srcRect b="17460"/>
          <a:stretch>
            <a:fillRect/>
          </a:stretch>
        </p:blipFill>
        <p:spPr>
          <a:xfrm>
            <a:off x="-152400" y="152400"/>
            <a:ext cx="4495800" cy="2971800"/>
          </a:xfrm>
          <a:prstGeom prst="rect">
            <a:avLst/>
          </a:prstGeom>
        </p:spPr>
      </p:pic>
      <p:pic>
        <p:nvPicPr>
          <p:cNvPr id="5" name="Picture 4" descr="32m-circus-tent.jpg"/>
          <p:cNvPicPr>
            <a:picLocks noChangeAspect="1"/>
          </p:cNvPicPr>
          <p:nvPr/>
        </p:nvPicPr>
        <p:blipFill>
          <a:blip r:embed="rId3"/>
          <a:srcRect t="26344" b="16384"/>
          <a:stretch>
            <a:fillRect/>
          </a:stretch>
        </p:blipFill>
        <p:spPr>
          <a:xfrm>
            <a:off x="0" y="3276600"/>
            <a:ext cx="9144000" cy="3505200"/>
          </a:xfrm>
          <a:prstGeom prst="rect">
            <a:avLst/>
          </a:prstGeom>
        </p:spPr>
      </p:pic>
      <p:pic>
        <p:nvPicPr>
          <p:cNvPr id="6" name="Picture 5" descr="44m-circus-tent.jpg"/>
          <p:cNvPicPr>
            <a:picLocks noChangeAspect="1"/>
          </p:cNvPicPr>
          <p:nvPr/>
        </p:nvPicPr>
        <p:blipFill>
          <a:blip r:embed="rId4" cstate="print"/>
          <a:srcRect b="17460"/>
          <a:stretch>
            <a:fillRect/>
          </a:stretch>
        </p:blipFill>
        <p:spPr>
          <a:xfrm>
            <a:off x="4648200" y="152400"/>
            <a:ext cx="46482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32989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2plusWavefunctions.gif"/>
          <p:cNvPicPr>
            <a:picLocks noChangeAspect="1"/>
          </p:cNvPicPr>
          <p:nvPr/>
        </p:nvPicPr>
        <p:blipFill>
          <a:blip r:embed="rId2" cstate="print"/>
          <a:srcRect b="8758"/>
          <a:stretch>
            <a:fillRect/>
          </a:stretch>
        </p:blipFill>
        <p:spPr>
          <a:xfrm>
            <a:off x="1143000" y="2438400"/>
            <a:ext cx="6572250" cy="4267200"/>
          </a:xfrm>
          <a:prstGeom prst="rect">
            <a:avLst/>
          </a:prstGeom>
        </p:spPr>
      </p:pic>
      <p:graphicFrame>
        <p:nvGraphicFramePr>
          <p:cNvPr id="45671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1670915"/>
              </p:ext>
            </p:extLst>
          </p:nvPr>
        </p:nvGraphicFramePr>
        <p:xfrm>
          <a:off x="86952" y="4358512"/>
          <a:ext cx="2917825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60500" imgH="304800" progId="Equation.3">
                  <p:embed/>
                </p:oleObj>
              </mc:Choice>
              <mc:Fallback>
                <p:oleObj name="Equation" r:id="rId3" imgW="14605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952" y="4358512"/>
                        <a:ext cx="2917825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6255698"/>
              </p:ext>
            </p:extLst>
          </p:nvPr>
        </p:nvGraphicFramePr>
        <p:xfrm>
          <a:off x="5753458" y="4350650"/>
          <a:ext cx="3348037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76400" imgH="304800" progId="Equation.3">
                  <p:embed/>
                </p:oleObj>
              </mc:Choice>
              <mc:Fallback>
                <p:oleObj name="Equation" r:id="rId5" imgW="16764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3458" y="4350650"/>
                        <a:ext cx="3348037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 descr="image010x1.gif"/>
          <p:cNvPicPr>
            <a:picLocks noChangeAspect="1"/>
          </p:cNvPicPr>
          <p:nvPr/>
        </p:nvPicPr>
        <p:blipFill>
          <a:blip r:embed="rId7" cstate="print"/>
          <a:srcRect l="30555" t="33520" r="29167" b="32023"/>
          <a:stretch>
            <a:fillRect/>
          </a:stretch>
        </p:blipFill>
        <p:spPr>
          <a:xfrm>
            <a:off x="2133600" y="762000"/>
            <a:ext cx="2209800" cy="1752600"/>
          </a:xfrm>
          <a:prstGeom prst="rect">
            <a:avLst/>
          </a:prstGeom>
        </p:spPr>
      </p:pic>
      <p:pic>
        <p:nvPicPr>
          <p:cNvPr id="14" name="Picture 13" descr="image010x.gif"/>
          <p:cNvPicPr>
            <a:picLocks noChangeAspect="1"/>
          </p:cNvPicPr>
          <p:nvPr/>
        </p:nvPicPr>
        <p:blipFill>
          <a:blip r:embed="rId8" cstate="print"/>
          <a:srcRect l="26389" t="33521" r="27778" b="35019"/>
          <a:stretch>
            <a:fillRect/>
          </a:stretch>
        </p:blipFill>
        <p:spPr>
          <a:xfrm>
            <a:off x="6629400" y="990600"/>
            <a:ext cx="2514600" cy="1600200"/>
          </a:xfrm>
          <a:prstGeom prst="rect">
            <a:avLst/>
          </a:prstGeom>
        </p:spPr>
      </p:pic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9" cstate="print"/>
          <a:srcRect l="12355" t="5831" r="10425" b="32945"/>
          <a:stretch>
            <a:fillRect/>
          </a:stretch>
        </p:blipFill>
        <p:spPr bwMode="auto">
          <a:xfrm>
            <a:off x="221673" y="862445"/>
            <a:ext cx="19050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10" cstate="print"/>
          <a:srcRect l="16338" r="15589" b="43070"/>
          <a:stretch>
            <a:fillRect/>
          </a:stretch>
        </p:blipFill>
        <p:spPr bwMode="auto">
          <a:xfrm>
            <a:off x="4797684" y="868971"/>
            <a:ext cx="1831716" cy="1538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-252494" y="-292205"/>
            <a:ext cx="63581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Molecular Orbital Theory- H2</a:t>
            </a:r>
            <a:r>
              <a:rPr lang="en-US" sz="30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439467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329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0181260"/>
              </p:ext>
            </p:extLst>
          </p:nvPr>
        </p:nvGraphicFramePr>
        <p:xfrm>
          <a:off x="1182617" y="776595"/>
          <a:ext cx="4979988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54200" imgH="482600" progId="Equation.DSMT4">
                  <p:embed/>
                </p:oleObj>
              </mc:Choice>
              <mc:Fallback>
                <p:oleObj name="Equation" r:id="rId2" imgW="18542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2617" y="776595"/>
                        <a:ext cx="4979988" cy="129857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2741136"/>
              </p:ext>
            </p:extLst>
          </p:nvPr>
        </p:nvGraphicFramePr>
        <p:xfrm>
          <a:off x="1182688" y="2254250"/>
          <a:ext cx="6754812" cy="182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098800" imgH="838200" progId="Equation.DSMT4">
                  <p:embed/>
                </p:oleObj>
              </mc:Choice>
              <mc:Fallback>
                <p:oleObj name="Equation" r:id="rId4" imgW="3098800" imgH="838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2688" y="2254250"/>
                        <a:ext cx="6754812" cy="1827213"/>
                      </a:xfrm>
                      <a:prstGeom prst="rect">
                        <a:avLst/>
                      </a:prstGeom>
                      <a:solidFill>
                        <a:srgbClr val="99CC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0234176"/>
              </p:ext>
            </p:extLst>
          </p:nvPr>
        </p:nvGraphicFramePr>
        <p:xfrm>
          <a:off x="673100" y="5840413"/>
          <a:ext cx="7924800" cy="101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263900" imgH="419100" progId="Equation.DSMT4">
                  <p:embed/>
                </p:oleObj>
              </mc:Choice>
              <mc:Fallback>
                <p:oleObj name="Equation" r:id="rId6" imgW="32639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100" y="5840413"/>
                        <a:ext cx="7924800" cy="1017587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7573198"/>
              </p:ext>
            </p:extLst>
          </p:nvPr>
        </p:nvGraphicFramePr>
        <p:xfrm>
          <a:off x="1481228" y="4204979"/>
          <a:ext cx="6172404" cy="15680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el" r:id="rId8" imgW="2895600" imgH="736600" progId="Equation.3">
                  <p:embed/>
                </p:oleObj>
              </mc:Choice>
              <mc:Fallback>
                <p:oleObj name="Formel" r:id="rId8" imgW="2895600" imgH="736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1228" y="4204979"/>
                        <a:ext cx="6172404" cy="1568024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14"/>
          <p:cNvGrpSpPr>
            <a:grpSpLocks/>
          </p:cNvGrpSpPr>
          <p:nvPr/>
        </p:nvGrpSpPr>
        <p:grpSpPr bwMode="auto">
          <a:xfrm>
            <a:off x="2478951" y="3123018"/>
            <a:ext cx="2239962" cy="979488"/>
            <a:chOff x="2975" y="394"/>
            <a:chExt cx="1411" cy="617"/>
          </a:xfrm>
        </p:grpSpPr>
        <p:sp>
          <p:nvSpPr>
            <p:cNvPr id="7" name="Line 10"/>
            <p:cNvSpPr>
              <a:spLocks noChangeShapeType="1"/>
            </p:cNvSpPr>
            <p:nvPr/>
          </p:nvSpPr>
          <p:spPr bwMode="auto">
            <a:xfrm flipV="1">
              <a:off x="2975" y="568"/>
              <a:ext cx="489" cy="426"/>
            </a:xfrm>
            <a:prstGeom prst="line">
              <a:avLst/>
            </a:prstGeom>
            <a:noFill/>
            <a:ln w="38100" cmpd="dbl">
              <a:solidFill>
                <a:srgbClr val="CC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sz="2400" b="1">
                <a:latin typeface="Georgia"/>
                <a:cs typeface="Georgia"/>
              </a:endParaRPr>
            </a:p>
          </p:txBody>
        </p:sp>
        <p:sp>
          <p:nvSpPr>
            <p:cNvPr id="8" name="Line 11"/>
            <p:cNvSpPr>
              <a:spLocks noChangeShapeType="1"/>
            </p:cNvSpPr>
            <p:nvPr/>
          </p:nvSpPr>
          <p:spPr bwMode="auto">
            <a:xfrm flipV="1">
              <a:off x="3702" y="585"/>
              <a:ext cx="489" cy="426"/>
            </a:xfrm>
            <a:prstGeom prst="line">
              <a:avLst/>
            </a:prstGeom>
            <a:noFill/>
            <a:ln w="38100" cmpd="dbl">
              <a:solidFill>
                <a:srgbClr val="CC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sz="2400" b="1">
                <a:latin typeface="Georgia"/>
                <a:cs typeface="Georgia"/>
              </a:endParaRPr>
            </a:p>
          </p:txBody>
        </p:sp>
        <p:sp>
          <p:nvSpPr>
            <p:cNvPr id="9" name="Text Box 12"/>
            <p:cNvSpPr txBox="1">
              <a:spLocks noChangeArrowheads="1"/>
            </p:cNvSpPr>
            <p:nvPr/>
          </p:nvSpPr>
          <p:spPr bwMode="auto">
            <a:xfrm>
              <a:off x="3429" y="424"/>
              <a:ext cx="214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A50021"/>
                  </a:solidFill>
                  <a:latin typeface="Georgia"/>
                  <a:cs typeface="Georgia"/>
                </a:rPr>
                <a:t>1</a:t>
              </a:r>
            </a:p>
          </p:txBody>
        </p:sp>
        <p:sp>
          <p:nvSpPr>
            <p:cNvPr id="10" name="Text Box 13"/>
            <p:cNvSpPr txBox="1">
              <a:spLocks noChangeArrowheads="1"/>
            </p:cNvSpPr>
            <p:nvPr/>
          </p:nvSpPr>
          <p:spPr bwMode="auto">
            <a:xfrm>
              <a:off x="4172" y="394"/>
              <a:ext cx="214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A50021"/>
                  </a:solidFill>
                  <a:latin typeface="Georgia"/>
                  <a:cs typeface="Georgia"/>
                </a:rPr>
                <a:t>1</a:t>
              </a:r>
            </a:p>
          </p:txBody>
        </p:sp>
      </p:grp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92104" y="-40944"/>
            <a:ext cx="840356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Normalization of Molecular </a:t>
            </a:r>
            <a:r>
              <a:rPr lang="en-US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Orbitals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/>
              <a:cs typeface="Georgia"/>
            </a:endParaRPr>
          </a:p>
        </p:txBody>
      </p:sp>
      <p:grpSp>
        <p:nvGrpSpPr>
          <p:cNvPr id="12" name="Group 6"/>
          <p:cNvGrpSpPr>
            <a:grpSpLocks/>
          </p:cNvGrpSpPr>
          <p:nvPr/>
        </p:nvGrpSpPr>
        <p:grpSpPr bwMode="auto">
          <a:xfrm>
            <a:off x="6927400" y="849265"/>
            <a:ext cx="1174750" cy="1096962"/>
            <a:chOff x="3916" y="608"/>
            <a:chExt cx="740" cy="691"/>
          </a:xfrm>
        </p:grpSpPr>
        <p:sp>
          <p:nvSpPr>
            <p:cNvPr id="13" name="Oval 7"/>
            <p:cNvSpPr>
              <a:spLocks noChangeArrowheads="1"/>
            </p:cNvSpPr>
            <p:nvPr/>
          </p:nvSpPr>
          <p:spPr bwMode="auto">
            <a:xfrm>
              <a:off x="3916" y="608"/>
              <a:ext cx="740" cy="691"/>
            </a:xfrm>
            <a:prstGeom prst="ellipse">
              <a:avLst/>
            </a:prstGeom>
            <a:solidFill>
              <a:srgbClr val="99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Georgia"/>
                <a:cs typeface="Georgia"/>
              </a:endParaRPr>
            </a:p>
          </p:txBody>
        </p:sp>
        <p:sp>
          <p:nvSpPr>
            <p:cNvPr id="14" name="Oval 8"/>
            <p:cNvSpPr>
              <a:spLocks noChangeArrowheads="1"/>
            </p:cNvSpPr>
            <p:nvPr/>
          </p:nvSpPr>
          <p:spPr bwMode="auto">
            <a:xfrm>
              <a:off x="4254" y="929"/>
              <a:ext cx="56" cy="5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Georgia"/>
                <a:cs typeface="Georgia"/>
              </a:endParaRPr>
            </a:p>
          </p:txBody>
        </p:sp>
      </p:grpSp>
      <p:grpSp>
        <p:nvGrpSpPr>
          <p:cNvPr id="15" name="Group 9"/>
          <p:cNvGrpSpPr>
            <a:grpSpLocks/>
          </p:cNvGrpSpPr>
          <p:nvPr/>
        </p:nvGrpSpPr>
        <p:grpSpPr bwMode="auto">
          <a:xfrm>
            <a:off x="7767187" y="855615"/>
            <a:ext cx="1174750" cy="1096962"/>
            <a:chOff x="4445" y="612"/>
            <a:chExt cx="740" cy="691"/>
          </a:xfrm>
        </p:grpSpPr>
        <p:sp>
          <p:nvSpPr>
            <p:cNvPr id="16" name="Oval 10"/>
            <p:cNvSpPr>
              <a:spLocks noChangeArrowheads="1"/>
            </p:cNvSpPr>
            <p:nvPr/>
          </p:nvSpPr>
          <p:spPr bwMode="auto">
            <a:xfrm>
              <a:off x="4445" y="612"/>
              <a:ext cx="740" cy="691"/>
            </a:xfrm>
            <a:prstGeom prst="ellipse">
              <a:avLst/>
            </a:prstGeom>
            <a:solidFill>
              <a:srgbClr val="99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Georgia"/>
                <a:cs typeface="Georgia"/>
              </a:endParaRPr>
            </a:p>
          </p:txBody>
        </p:sp>
        <p:sp>
          <p:nvSpPr>
            <p:cNvPr id="17" name="Oval 11"/>
            <p:cNvSpPr>
              <a:spLocks noChangeArrowheads="1"/>
            </p:cNvSpPr>
            <p:nvPr/>
          </p:nvSpPr>
          <p:spPr bwMode="auto">
            <a:xfrm>
              <a:off x="4785" y="927"/>
              <a:ext cx="56" cy="5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Georgia"/>
                <a:cs typeface="Georgia"/>
              </a:endParaRPr>
            </a:p>
          </p:txBody>
        </p:sp>
      </p:grpSp>
      <p:grpSp>
        <p:nvGrpSpPr>
          <p:cNvPr id="18" name="Group 14"/>
          <p:cNvGrpSpPr>
            <a:grpSpLocks/>
          </p:cNvGrpSpPr>
          <p:nvPr/>
        </p:nvGrpSpPr>
        <p:grpSpPr bwMode="auto">
          <a:xfrm>
            <a:off x="5715805" y="2995137"/>
            <a:ext cx="3289303" cy="1041401"/>
            <a:chOff x="2975" y="355"/>
            <a:chExt cx="2072" cy="656"/>
          </a:xfrm>
        </p:grpSpPr>
        <p:sp>
          <p:nvSpPr>
            <p:cNvPr id="19" name="Line 10"/>
            <p:cNvSpPr>
              <a:spLocks noChangeShapeType="1"/>
            </p:cNvSpPr>
            <p:nvPr/>
          </p:nvSpPr>
          <p:spPr bwMode="auto">
            <a:xfrm flipV="1">
              <a:off x="2975" y="568"/>
              <a:ext cx="489" cy="426"/>
            </a:xfrm>
            <a:prstGeom prst="line">
              <a:avLst/>
            </a:prstGeom>
            <a:noFill/>
            <a:ln w="38100" cmpd="dbl">
              <a:solidFill>
                <a:srgbClr val="CC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sz="2400" b="1">
                <a:latin typeface="Georgia"/>
                <a:cs typeface="Georgia"/>
              </a:endParaRPr>
            </a:p>
          </p:txBody>
        </p:sp>
        <p:sp>
          <p:nvSpPr>
            <p:cNvPr id="20" name="Line 11"/>
            <p:cNvSpPr>
              <a:spLocks noChangeShapeType="1"/>
            </p:cNvSpPr>
            <p:nvPr/>
          </p:nvSpPr>
          <p:spPr bwMode="auto">
            <a:xfrm flipV="1">
              <a:off x="3702" y="585"/>
              <a:ext cx="489" cy="426"/>
            </a:xfrm>
            <a:prstGeom prst="line">
              <a:avLst/>
            </a:prstGeom>
            <a:noFill/>
            <a:ln w="38100" cmpd="dbl">
              <a:solidFill>
                <a:srgbClr val="CC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sz="2400" b="1">
                <a:latin typeface="Georgia"/>
                <a:cs typeface="Georgia"/>
              </a:endParaRPr>
            </a:p>
          </p:txBody>
        </p:sp>
        <p:sp>
          <p:nvSpPr>
            <p:cNvPr id="21" name="Text Box 12"/>
            <p:cNvSpPr txBox="1">
              <a:spLocks noChangeArrowheads="1"/>
            </p:cNvSpPr>
            <p:nvPr/>
          </p:nvSpPr>
          <p:spPr bwMode="auto">
            <a:xfrm>
              <a:off x="3498" y="355"/>
              <a:ext cx="1549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A50021"/>
                  </a:solidFill>
                  <a:latin typeface="Georgia"/>
                  <a:cs typeface="Georgia"/>
                </a:rPr>
                <a:t> Same integral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166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overlap integral_concept.jpg"/>
          <p:cNvPicPr>
            <a:picLocks noChangeAspect="1"/>
          </p:cNvPicPr>
          <p:nvPr/>
        </p:nvPicPr>
        <p:blipFill>
          <a:blip r:embed="rId2"/>
          <a:srcRect l="16205" t="33969" r="16629" b="42948"/>
          <a:stretch>
            <a:fillRect/>
          </a:stretch>
        </p:blipFill>
        <p:spPr>
          <a:xfrm>
            <a:off x="0" y="1690047"/>
            <a:ext cx="3084394" cy="1363821"/>
          </a:xfrm>
          <a:prstGeom prst="rect">
            <a:avLst/>
          </a:prstGeom>
        </p:spPr>
      </p:pic>
      <p:pic>
        <p:nvPicPr>
          <p:cNvPr id="93187" name="Picture 3" descr="Overlap"/>
          <p:cNvPicPr>
            <a:picLocks noChangeAspect="1" noChangeArrowheads="1"/>
          </p:cNvPicPr>
          <p:nvPr/>
        </p:nvPicPr>
        <p:blipFill>
          <a:blip r:embed="rId3" cstate="print"/>
          <a:srcRect l="32640" t="23361" r="51658" b="12101"/>
          <a:stretch>
            <a:fillRect/>
          </a:stretch>
        </p:blipFill>
        <p:spPr bwMode="auto">
          <a:xfrm>
            <a:off x="2636173" y="3739658"/>
            <a:ext cx="1977780" cy="1550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1" name="Text Box 4"/>
          <p:cNvSpPr txBox="1">
            <a:spLocks noChangeArrowheads="1"/>
          </p:cNvSpPr>
          <p:nvPr/>
        </p:nvSpPr>
        <p:spPr bwMode="auto">
          <a:xfrm>
            <a:off x="1170296" y="-40944"/>
            <a:ext cx="645666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Concept of Overlap Integral</a:t>
            </a:r>
          </a:p>
        </p:txBody>
      </p:sp>
      <p:graphicFrame>
        <p:nvGraphicFramePr>
          <p:cNvPr id="1126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7018793"/>
              </p:ext>
            </p:extLst>
          </p:nvPr>
        </p:nvGraphicFramePr>
        <p:xfrm>
          <a:off x="736600" y="825500"/>
          <a:ext cx="77597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el" r:id="rId4" imgW="2921000" imgH="279400" progId="Equation.3">
                  <p:embed/>
                </p:oleObj>
              </mc:Choice>
              <mc:Fallback>
                <p:oleObj name="Formel" r:id="rId4" imgW="29210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6600" y="825500"/>
                        <a:ext cx="7759700" cy="736600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940658" y="3107025"/>
            <a:ext cx="11517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Georgia"/>
                <a:cs typeface="Georgia"/>
              </a:rPr>
              <a:t>P</a:t>
            </a:r>
            <a:r>
              <a:rPr lang="en-US" sz="2200" b="1" baseline="-25000" dirty="0">
                <a:latin typeface="Georgia"/>
                <a:cs typeface="Georgia"/>
              </a:rPr>
              <a:t>X/Y </a:t>
            </a:r>
            <a:r>
              <a:rPr lang="en-US" sz="2200" b="1" dirty="0">
                <a:latin typeface="Georgia"/>
                <a:cs typeface="Georgia"/>
              </a:rPr>
              <a:t>+s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172200" y="3030825"/>
            <a:ext cx="1219200" cy="430887"/>
            <a:chOff x="3276600" y="3859887"/>
            <a:chExt cx="1219200" cy="430887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3276600" y="4240887"/>
              <a:ext cx="121920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352800" y="3859887"/>
              <a:ext cx="9490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Georgia"/>
                  <a:cs typeface="Georgia"/>
                </a:rPr>
                <a:t>Z-axis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3124200" y="3183225"/>
            <a:ext cx="9749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Georgia"/>
                <a:cs typeface="Georgia"/>
              </a:rPr>
              <a:t>1s+1s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772400" y="3080712"/>
            <a:ext cx="9781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Georgia"/>
                <a:cs typeface="Georgia"/>
              </a:rPr>
              <a:t>P</a:t>
            </a:r>
            <a:r>
              <a:rPr lang="en-US" sz="2200" b="1" baseline="-25000" dirty="0">
                <a:latin typeface="Georgia"/>
                <a:cs typeface="Georgia"/>
              </a:rPr>
              <a:t>Z </a:t>
            </a:r>
            <a:r>
              <a:rPr lang="en-US" sz="2200" b="1" dirty="0">
                <a:latin typeface="Georgia"/>
                <a:cs typeface="Georgia"/>
              </a:rPr>
              <a:t>+ s</a:t>
            </a:r>
          </a:p>
        </p:txBody>
      </p:sp>
      <p:pic>
        <p:nvPicPr>
          <p:cNvPr id="23" name="Picture 3" descr="Overlap"/>
          <p:cNvPicPr>
            <a:picLocks noChangeAspect="1" noChangeArrowheads="1"/>
          </p:cNvPicPr>
          <p:nvPr/>
        </p:nvPicPr>
        <p:blipFill>
          <a:blip r:embed="rId3" cstate="print"/>
          <a:srcRect l="50651" r="30880"/>
          <a:stretch>
            <a:fillRect/>
          </a:stretch>
        </p:blipFill>
        <p:spPr bwMode="auto">
          <a:xfrm>
            <a:off x="4648200" y="3553787"/>
            <a:ext cx="1828800" cy="188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3" descr="Overlap"/>
          <p:cNvPicPr>
            <a:picLocks noChangeAspect="1" noChangeArrowheads="1"/>
          </p:cNvPicPr>
          <p:nvPr/>
        </p:nvPicPr>
        <p:blipFill>
          <a:blip r:embed="rId3" cstate="print"/>
          <a:srcRect l="71429" r="2406"/>
          <a:stretch>
            <a:fillRect/>
          </a:stretch>
        </p:blipFill>
        <p:spPr bwMode="auto">
          <a:xfrm>
            <a:off x="6553200" y="3553787"/>
            <a:ext cx="2590800" cy="188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extBox 25"/>
          <p:cNvSpPr txBox="1"/>
          <p:nvPr/>
        </p:nvSpPr>
        <p:spPr>
          <a:xfrm>
            <a:off x="3200400" y="5240625"/>
            <a:ext cx="7639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Georgia"/>
                <a:cs typeface="Georgia"/>
              </a:rPr>
              <a:t>S&gt;0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01325" y="5240625"/>
            <a:ext cx="7639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Georgia"/>
                <a:cs typeface="Georgia"/>
              </a:rPr>
              <a:t>S=0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100248" y="5239642"/>
            <a:ext cx="1784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Georgia"/>
                <a:cs typeface="Georgia"/>
              </a:rPr>
              <a:t>S&gt;0 or &lt;0?</a:t>
            </a:r>
          </a:p>
        </p:txBody>
      </p:sp>
      <p:sp>
        <p:nvSpPr>
          <p:cNvPr id="29" name="Text Box 7"/>
          <p:cNvSpPr txBox="1">
            <a:spLocks noChangeArrowheads="1"/>
          </p:cNvSpPr>
          <p:nvPr/>
        </p:nvSpPr>
        <p:spPr bwMode="auto">
          <a:xfrm>
            <a:off x="2621529" y="5741422"/>
            <a:ext cx="6522472" cy="1785104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  <a:sym typeface="Wingdings" pitchFamily="2" charset="2"/>
              </a:rPr>
              <a:t></a:t>
            </a:r>
            <a:r>
              <a:rPr lang="en-US" sz="2200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S is a qualitative measure of bond strength</a:t>
            </a:r>
          </a:p>
          <a:p>
            <a:r>
              <a:rPr lang="en-US" sz="2200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  <a:sym typeface="Wingdings" panose="05000000000000000000" pitchFamily="2" charset="2"/>
              </a:rPr>
              <a:t></a:t>
            </a:r>
            <a:r>
              <a:rPr lang="en-US" sz="2200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If S&gt;&gt;0; electron delocalized over molecule</a:t>
            </a:r>
          </a:p>
          <a:p>
            <a:r>
              <a:rPr lang="en-US" sz="2200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  <a:sym typeface="Wingdings" pitchFamily="2" charset="2"/>
              </a:rPr>
              <a:t></a:t>
            </a:r>
            <a:r>
              <a:rPr lang="en-US" sz="2200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S(R) = 0 </a:t>
            </a:r>
            <a:r>
              <a:rPr lang="en-US" sz="2200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  <a:sym typeface="Wingdings" pitchFamily="2" charset="2"/>
              </a:rPr>
              <a:t> </a:t>
            </a:r>
            <a:r>
              <a:rPr lang="en-US" sz="2200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bond formation cannot occur</a:t>
            </a:r>
          </a:p>
        </p:txBody>
      </p:sp>
      <p:pic>
        <p:nvPicPr>
          <p:cNvPr id="30" name="Picture 29" descr="overlap integral_concept.jpg"/>
          <p:cNvPicPr>
            <a:picLocks noChangeAspect="1"/>
          </p:cNvPicPr>
          <p:nvPr/>
        </p:nvPicPr>
        <p:blipFill>
          <a:blip r:embed="rId2"/>
          <a:srcRect l="23046" t="57008" r="25992" b="22866"/>
          <a:stretch>
            <a:fillRect/>
          </a:stretch>
        </p:blipFill>
        <p:spPr>
          <a:xfrm>
            <a:off x="3562066" y="1746913"/>
            <a:ext cx="2524835" cy="1282890"/>
          </a:xfrm>
          <a:prstGeom prst="rect">
            <a:avLst/>
          </a:prstGeom>
        </p:spPr>
      </p:pic>
      <p:pic>
        <p:nvPicPr>
          <p:cNvPr id="31" name="Picture 30" descr="overlap integral_concept.jpg"/>
          <p:cNvPicPr>
            <a:picLocks noChangeAspect="1"/>
          </p:cNvPicPr>
          <p:nvPr/>
        </p:nvPicPr>
        <p:blipFill>
          <a:blip r:embed="rId2"/>
          <a:srcRect l="29336" t="76884" r="32099" b="2562"/>
          <a:stretch>
            <a:fillRect/>
          </a:stretch>
        </p:blipFill>
        <p:spPr>
          <a:xfrm>
            <a:off x="6537278" y="1637731"/>
            <a:ext cx="2129621" cy="1460311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81882" y="3289110"/>
            <a:ext cx="2524840" cy="3477875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Overlapped area</a:t>
            </a:r>
          </a:p>
          <a:p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of 2 Wave- functions (can have +/- values)</a:t>
            </a:r>
          </a:p>
          <a:p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/>
              <a:cs typeface="Georgia"/>
            </a:endParaRPr>
          </a:p>
          <a:p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  <a:sym typeface="Wingdings" pitchFamily="2" charset="2"/>
              </a:rPr>
              <a:t>Have to consider</a:t>
            </a:r>
          </a:p>
          <a:p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  <a:sym typeface="Wingdings" pitchFamily="2" charset="2"/>
              </a:rPr>
              <a:t>extent (amount)</a:t>
            </a:r>
          </a:p>
          <a:p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  <a:sym typeface="Wingdings" pitchFamily="2" charset="2"/>
              </a:rPr>
              <a:t>of both positive</a:t>
            </a:r>
          </a:p>
          <a:p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  <a:sym typeface="Wingdings" pitchFamily="2" charset="2"/>
              </a:rPr>
              <a:t>and negative</a:t>
            </a:r>
          </a:p>
          <a:p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  <a:sym typeface="Wingdings" pitchFamily="2" charset="2"/>
              </a:rPr>
              <a:t>contributions!</a:t>
            </a:r>
          </a:p>
        </p:txBody>
      </p:sp>
    </p:spTree>
    <p:extLst>
      <p:ext uri="{BB962C8B-B14F-4D97-AF65-F5344CB8AC3E}">
        <p14:creationId xmlns:p14="http://schemas.microsoft.com/office/powerpoint/2010/main" val="350084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3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22" grpId="0"/>
      <p:bldP spid="26" grpId="0"/>
      <p:bldP spid="27" grpId="0"/>
      <p:bldP spid="28" grpId="0"/>
      <p:bldP spid="2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overlap-Integral_vs internuclear distance"/>
          <p:cNvPicPr>
            <a:picLocks noChangeAspect="1" noChangeArrowheads="1"/>
          </p:cNvPicPr>
          <p:nvPr/>
        </p:nvPicPr>
        <p:blipFill>
          <a:blip r:embed="rId2" cstate="print"/>
          <a:srcRect l="6158" b="72909"/>
          <a:stretch>
            <a:fillRect/>
          </a:stretch>
        </p:blipFill>
        <p:spPr bwMode="auto">
          <a:xfrm>
            <a:off x="-66604" y="5254389"/>
            <a:ext cx="2987226" cy="1644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783608" y="-27296"/>
            <a:ext cx="757242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Overlap Integral depends on R</a:t>
            </a:r>
            <a:r>
              <a:rPr lang="en-US" sz="40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AB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9098" y="577747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Georgia"/>
                <a:cs typeface="Georgia"/>
              </a:rPr>
              <a:t>1s+1s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79464" y="556142"/>
            <a:ext cx="1212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Georgia"/>
                <a:cs typeface="Georgia"/>
              </a:rPr>
              <a:t>2p</a:t>
            </a:r>
            <a:r>
              <a:rPr lang="en-US" sz="2400" b="1" baseline="-25000" dirty="0">
                <a:latin typeface="Georgia"/>
                <a:cs typeface="Georgia"/>
              </a:rPr>
              <a:t>z</a:t>
            </a:r>
            <a:r>
              <a:rPr lang="en-US" sz="2400" b="1" dirty="0">
                <a:latin typeface="Georgia"/>
                <a:cs typeface="Georgia"/>
              </a:rPr>
              <a:t>+1s</a:t>
            </a:r>
            <a:endParaRPr lang="en-US" sz="2400" b="1" baseline="-25000" dirty="0">
              <a:latin typeface="Georgia"/>
              <a:cs typeface="Georgia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76280" y="851832"/>
            <a:ext cx="990600" cy="990600"/>
            <a:chOff x="381000" y="1752600"/>
            <a:chExt cx="990600" cy="990600"/>
          </a:xfrm>
        </p:grpSpPr>
        <p:sp>
          <p:nvSpPr>
            <p:cNvPr id="16" name="Oval 15"/>
            <p:cNvSpPr/>
            <p:nvPr/>
          </p:nvSpPr>
          <p:spPr>
            <a:xfrm>
              <a:off x="381000" y="1752600"/>
              <a:ext cx="990600" cy="990600"/>
            </a:xfrm>
            <a:prstGeom prst="ellipse">
              <a:avLst/>
            </a:prstGeom>
            <a:solidFill>
              <a:srgbClr val="FFC000">
                <a:alpha val="6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/>
                <a:cs typeface="Georgia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802944" y="2182504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/>
                <a:cs typeface="Georgia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297688" y="854104"/>
            <a:ext cx="990600" cy="990600"/>
            <a:chOff x="1379576" y="1754872"/>
            <a:chExt cx="990600" cy="990600"/>
          </a:xfrm>
        </p:grpSpPr>
        <p:sp>
          <p:nvSpPr>
            <p:cNvPr id="23" name="Oval 22"/>
            <p:cNvSpPr/>
            <p:nvPr/>
          </p:nvSpPr>
          <p:spPr>
            <a:xfrm>
              <a:off x="1379576" y="1754872"/>
              <a:ext cx="990600" cy="990600"/>
            </a:xfrm>
            <a:prstGeom prst="ellipse">
              <a:avLst/>
            </a:prstGeom>
            <a:solidFill>
              <a:srgbClr val="FFC000">
                <a:alpha val="6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/>
                <a:cs typeface="Georgia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1801520" y="2184776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/>
                <a:cs typeface="Georgia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8680" y="1932296"/>
            <a:ext cx="990600" cy="990600"/>
            <a:chOff x="381000" y="1752600"/>
            <a:chExt cx="990600" cy="990600"/>
          </a:xfrm>
        </p:grpSpPr>
        <p:sp>
          <p:nvSpPr>
            <p:cNvPr id="28" name="Oval 27"/>
            <p:cNvSpPr/>
            <p:nvPr/>
          </p:nvSpPr>
          <p:spPr>
            <a:xfrm>
              <a:off x="381000" y="1752600"/>
              <a:ext cx="990600" cy="990600"/>
            </a:xfrm>
            <a:prstGeom prst="ellipse">
              <a:avLst/>
            </a:prstGeom>
            <a:solidFill>
              <a:srgbClr val="FFC000">
                <a:alpha val="6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/>
                <a:cs typeface="Georgia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802944" y="2182504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/>
                <a:cs typeface="Georgia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108888" y="1934568"/>
            <a:ext cx="990600" cy="990600"/>
            <a:chOff x="1379576" y="1754872"/>
            <a:chExt cx="990600" cy="990600"/>
          </a:xfrm>
        </p:grpSpPr>
        <p:sp>
          <p:nvSpPr>
            <p:cNvPr id="31" name="Oval 30"/>
            <p:cNvSpPr/>
            <p:nvPr/>
          </p:nvSpPr>
          <p:spPr>
            <a:xfrm>
              <a:off x="1379576" y="1754872"/>
              <a:ext cx="990600" cy="990600"/>
            </a:xfrm>
            <a:prstGeom prst="ellipse">
              <a:avLst/>
            </a:prstGeom>
            <a:solidFill>
              <a:srgbClr val="FFC000">
                <a:alpha val="6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/>
                <a:cs typeface="Georgia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1801520" y="2184776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/>
                <a:cs typeface="Georgia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35672" y="3081000"/>
            <a:ext cx="990600" cy="990600"/>
            <a:chOff x="381000" y="1752600"/>
            <a:chExt cx="990600" cy="990600"/>
          </a:xfrm>
        </p:grpSpPr>
        <p:sp>
          <p:nvSpPr>
            <p:cNvPr id="34" name="Oval 33"/>
            <p:cNvSpPr/>
            <p:nvPr/>
          </p:nvSpPr>
          <p:spPr>
            <a:xfrm>
              <a:off x="381000" y="1752600"/>
              <a:ext cx="990600" cy="990600"/>
            </a:xfrm>
            <a:prstGeom prst="ellipse">
              <a:avLst/>
            </a:prstGeom>
            <a:solidFill>
              <a:srgbClr val="FFC000">
                <a:alpha val="6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/>
                <a:cs typeface="Georgia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802944" y="2182504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/>
                <a:cs typeface="Georgia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974680" y="3083272"/>
            <a:ext cx="990600" cy="990600"/>
            <a:chOff x="1379576" y="1754872"/>
            <a:chExt cx="990600" cy="990600"/>
          </a:xfrm>
        </p:grpSpPr>
        <p:sp>
          <p:nvSpPr>
            <p:cNvPr id="37" name="Oval 36"/>
            <p:cNvSpPr/>
            <p:nvPr/>
          </p:nvSpPr>
          <p:spPr>
            <a:xfrm>
              <a:off x="1379576" y="1754872"/>
              <a:ext cx="990600" cy="990600"/>
            </a:xfrm>
            <a:prstGeom prst="ellipse">
              <a:avLst/>
            </a:prstGeom>
            <a:solidFill>
              <a:srgbClr val="FFC000">
                <a:alpha val="6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/>
                <a:cs typeface="Georgia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801520" y="2184776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/>
                <a:cs typeface="Georgia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56312" y="4257000"/>
            <a:ext cx="990600" cy="990600"/>
            <a:chOff x="381000" y="1752600"/>
            <a:chExt cx="990600" cy="990600"/>
          </a:xfrm>
        </p:grpSpPr>
        <p:sp>
          <p:nvSpPr>
            <p:cNvPr id="40" name="Oval 39"/>
            <p:cNvSpPr/>
            <p:nvPr/>
          </p:nvSpPr>
          <p:spPr>
            <a:xfrm>
              <a:off x="381000" y="1752600"/>
              <a:ext cx="990600" cy="990600"/>
            </a:xfrm>
            <a:prstGeom prst="ellipse">
              <a:avLst/>
            </a:prstGeom>
            <a:solidFill>
              <a:srgbClr val="FFC000">
                <a:alpha val="6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/>
                <a:cs typeface="Georgia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802944" y="2182504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/>
                <a:cs typeface="Georgia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758584" y="4259272"/>
            <a:ext cx="990600" cy="990600"/>
            <a:chOff x="1379576" y="1754872"/>
            <a:chExt cx="990600" cy="990600"/>
          </a:xfrm>
        </p:grpSpPr>
        <p:sp>
          <p:nvSpPr>
            <p:cNvPr id="43" name="Oval 42"/>
            <p:cNvSpPr/>
            <p:nvPr/>
          </p:nvSpPr>
          <p:spPr>
            <a:xfrm>
              <a:off x="1379576" y="1754872"/>
              <a:ext cx="990600" cy="990600"/>
            </a:xfrm>
            <a:prstGeom prst="ellipse">
              <a:avLst/>
            </a:prstGeom>
            <a:solidFill>
              <a:srgbClr val="FFC000">
                <a:alpha val="6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/>
                <a:cs typeface="Georgia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1801520" y="2184776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/>
                <a:cs typeface="Georgia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2829632" y="898478"/>
            <a:ext cx="1524000" cy="990600"/>
            <a:chOff x="7620000" y="762000"/>
            <a:chExt cx="1524000" cy="990600"/>
          </a:xfrm>
        </p:grpSpPr>
        <p:sp>
          <p:nvSpPr>
            <p:cNvPr id="20" name="Oval 19"/>
            <p:cNvSpPr/>
            <p:nvPr/>
          </p:nvSpPr>
          <p:spPr>
            <a:xfrm>
              <a:off x="7620000" y="762000"/>
              <a:ext cx="762000" cy="990600"/>
            </a:xfrm>
            <a:prstGeom prst="ellipse">
              <a:avLst/>
            </a:prstGeom>
            <a:solidFill>
              <a:srgbClr val="99CCFF">
                <a:alpha val="60000"/>
              </a:srgbClr>
            </a:solidFill>
            <a:ln>
              <a:solidFill>
                <a:srgbClr val="99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/>
                <a:cs typeface="Georgia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8382000" y="762000"/>
              <a:ext cx="762000" cy="990600"/>
            </a:xfrm>
            <a:prstGeom prst="ellipse">
              <a:avLst/>
            </a:prstGeom>
            <a:solidFill>
              <a:srgbClr val="FFC000">
                <a:alpha val="6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/>
                <a:cs typeface="Georgia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8311475" y="1202124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/>
                <a:cs typeface="Georgia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491240" y="895050"/>
            <a:ext cx="990600" cy="990600"/>
            <a:chOff x="381000" y="1752600"/>
            <a:chExt cx="990600" cy="990600"/>
          </a:xfrm>
        </p:grpSpPr>
        <p:sp>
          <p:nvSpPr>
            <p:cNvPr id="48" name="Oval 47"/>
            <p:cNvSpPr/>
            <p:nvPr/>
          </p:nvSpPr>
          <p:spPr>
            <a:xfrm>
              <a:off x="381000" y="1752600"/>
              <a:ext cx="990600" cy="990600"/>
            </a:xfrm>
            <a:prstGeom prst="ellipse">
              <a:avLst/>
            </a:prstGeom>
            <a:solidFill>
              <a:srgbClr val="FFC000">
                <a:alpha val="6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/>
                <a:cs typeface="Georgia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802944" y="2182504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/>
                <a:cs typeface="Georgia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050272" y="1992590"/>
            <a:ext cx="1524000" cy="990600"/>
            <a:chOff x="7620000" y="762000"/>
            <a:chExt cx="1524000" cy="990600"/>
          </a:xfrm>
        </p:grpSpPr>
        <p:sp>
          <p:nvSpPr>
            <p:cNvPr id="52" name="Oval 51"/>
            <p:cNvSpPr/>
            <p:nvPr/>
          </p:nvSpPr>
          <p:spPr>
            <a:xfrm>
              <a:off x="7620000" y="762000"/>
              <a:ext cx="762000" cy="990600"/>
            </a:xfrm>
            <a:prstGeom prst="ellipse">
              <a:avLst/>
            </a:prstGeom>
            <a:solidFill>
              <a:srgbClr val="99CCFF">
                <a:alpha val="60000"/>
              </a:srgbClr>
            </a:solidFill>
            <a:ln>
              <a:solidFill>
                <a:srgbClr val="99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/>
                <a:cs typeface="Georgia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8382000" y="762000"/>
              <a:ext cx="762000" cy="990600"/>
            </a:xfrm>
            <a:prstGeom prst="ellipse">
              <a:avLst/>
            </a:prstGeom>
            <a:solidFill>
              <a:srgbClr val="FFC000">
                <a:alpha val="6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/>
                <a:cs typeface="Georgia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8311475" y="1202124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/>
                <a:cs typeface="Georgia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4384328" y="1989162"/>
            <a:ext cx="990600" cy="990600"/>
            <a:chOff x="381000" y="1752600"/>
            <a:chExt cx="990600" cy="990600"/>
          </a:xfrm>
        </p:grpSpPr>
        <p:sp>
          <p:nvSpPr>
            <p:cNvPr id="56" name="Oval 55"/>
            <p:cNvSpPr/>
            <p:nvPr/>
          </p:nvSpPr>
          <p:spPr>
            <a:xfrm>
              <a:off x="381000" y="1752600"/>
              <a:ext cx="990600" cy="990600"/>
            </a:xfrm>
            <a:prstGeom prst="ellipse">
              <a:avLst/>
            </a:prstGeom>
            <a:solidFill>
              <a:srgbClr val="FFC000">
                <a:alpha val="6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/>
                <a:cs typeface="Georgia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802944" y="2182504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/>
                <a:cs typeface="Georgia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270912" y="3086702"/>
            <a:ext cx="1524000" cy="990600"/>
            <a:chOff x="7620000" y="762000"/>
            <a:chExt cx="1524000" cy="990600"/>
          </a:xfrm>
        </p:grpSpPr>
        <p:sp>
          <p:nvSpPr>
            <p:cNvPr id="59" name="Oval 58"/>
            <p:cNvSpPr/>
            <p:nvPr/>
          </p:nvSpPr>
          <p:spPr>
            <a:xfrm>
              <a:off x="7620000" y="762000"/>
              <a:ext cx="762000" cy="990600"/>
            </a:xfrm>
            <a:prstGeom prst="ellipse">
              <a:avLst/>
            </a:prstGeom>
            <a:solidFill>
              <a:srgbClr val="99CCFF">
                <a:alpha val="60000"/>
              </a:srgbClr>
            </a:solidFill>
            <a:ln>
              <a:solidFill>
                <a:srgbClr val="99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/>
                <a:cs typeface="Georgia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8382000" y="762000"/>
              <a:ext cx="762000" cy="990600"/>
            </a:xfrm>
            <a:prstGeom prst="ellipse">
              <a:avLst/>
            </a:prstGeom>
            <a:solidFill>
              <a:srgbClr val="FFC000">
                <a:alpha val="6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/>
                <a:cs typeface="Georgia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8311475" y="1202124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/>
                <a:cs typeface="Georgia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045400" y="3083274"/>
            <a:ext cx="990600" cy="990600"/>
            <a:chOff x="381000" y="1752600"/>
            <a:chExt cx="990600" cy="990600"/>
          </a:xfrm>
        </p:grpSpPr>
        <p:sp>
          <p:nvSpPr>
            <p:cNvPr id="63" name="Oval 62"/>
            <p:cNvSpPr/>
            <p:nvPr/>
          </p:nvSpPr>
          <p:spPr>
            <a:xfrm>
              <a:off x="381000" y="1752600"/>
              <a:ext cx="990600" cy="990600"/>
            </a:xfrm>
            <a:prstGeom prst="ellipse">
              <a:avLst/>
            </a:prstGeom>
            <a:solidFill>
              <a:srgbClr val="FFC000">
                <a:alpha val="6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/>
                <a:cs typeface="Georgia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802944" y="2182504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/>
                <a:cs typeface="Georgia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3327776" y="4235406"/>
            <a:ext cx="1524000" cy="990600"/>
            <a:chOff x="7620000" y="762000"/>
            <a:chExt cx="1524000" cy="990600"/>
          </a:xfrm>
        </p:grpSpPr>
        <p:sp>
          <p:nvSpPr>
            <p:cNvPr id="66" name="Oval 65"/>
            <p:cNvSpPr/>
            <p:nvPr/>
          </p:nvSpPr>
          <p:spPr>
            <a:xfrm>
              <a:off x="7620000" y="762000"/>
              <a:ext cx="762000" cy="990600"/>
            </a:xfrm>
            <a:prstGeom prst="ellipse">
              <a:avLst/>
            </a:prstGeom>
            <a:solidFill>
              <a:srgbClr val="99CCFF">
                <a:alpha val="60000"/>
              </a:srgbClr>
            </a:solidFill>
            <a:ln>
              <a:solidFill>
                <a:srgbClr val="99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/>
                <a:cs typeface="Georgia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8382000" y="762000"/>
              <a:ext cx="762000" cy="990600"/>
            </a:xfrm>
            <a:prstGeom prst="ellipse">
              <a:avLst/>
            </a:prstGeom>
            <a:solidFill>
              <a:srgbClr val="FFC000">
                <a:alpha val="6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/>
                <a:cs typeface="Georgia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8311475" y="1202124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/>
                <a:cs typeface="Georgia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829304" y="4245626"/>
            <a:ext cx="990600" cy="990600"/>
            <a:chOff x="381000" y="1752600"/>
            <a:chExt cx="990600" cy="990600"/>
          </a:xfrm>
        </p:grpSpPr>
        <p:sp>
          <p:nvSpPr>
            <p:cNvPr id="70" name="Oval 69"/>
            <p:cNvSpPr/>
            <p:nvPr/>
          </p:nvSpPr>
          <p:spPr>
            <a:xfrm>
              <a:off x="381000" y="1752600"/>
              <a:ext cx="990600" cy="990600"/>
            </a:xfrm>
            <a:prstGeom prst="ellipse">
              <a:avLst/>
            </a:prstGeom>
            <a:solidFill>
              <a:srgbClr val="FFC000">
                <a:alpha val="6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/>
                <a:cs typeface="Georgia"/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802944" y="2182504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/>
                <a:cs typeface="Georgia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3452880" y="5520590"/>
            <a:ext cx="1524000" cy="990600"/>
            <a:chOff x="7620000" y="762000"/>
            <a:chExt cx="1524000" cy="990600"/>
          </a:xfrm>
        </p:grpSpPr>
        <p:sp>
          <p:nvSpPr>
            <p:cNvPr id="73" name="Oval 72"/>
            <p:cNvSpPr/>
            <p:nvPr/>
          </p:nvSpPr>
          <p:spPr>
            <a:xfrm>
              <a:off x="7620000" y="762000"/>
              <a:ext cx="762000" cy="990600"/>
            </a:xfrm>
            <a:prstGeom prst="ellipse">
              <a:avLst/>
            </a:prstGeom>
            <a:solidFill>
              <a:srgbClr val="99CCFF">
                <a:alpha val="60000"/>
              </a:srgbClr>
            </a:solidFill>
            <a:ln>
              <a:solidFill>
                <a:srgbClr val="99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/>
                <a:cs typeface="Georgia"/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8382000" y="762000"/>
              <a:ext cx="762000" cy="990600"/>
            </a:xfrm>
            <a:prstGeom prst="ellipse">
              <a:avLst/>
            </a:prstGeom>
            <a:solidFill>
              <a:srgbClr val="FFC000">
                <a:alpha val="6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/>
                <a:cs typeface="Georgia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8311475" y="1202124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/>
                <a:cs typeface="Georgia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3722392" y="5530810"/>
            <a:ext cx="990600" cy="990600"/>
            <a:chOff x="381000" y="1752600"/>
            <a:chExt cx="990600" cy="990600"/>
          </a:xfrm>
        </p:grpSpPr>
        <p:sp>
          <p:nvSpPr>
            <p:cNvPr id="77" name="Oval 76"/>
            <p:cNvSpPr/>
            <p:nvPr/>
          </p:nvSpPr>
          <p:spPr>
            <a:xfrm>
              <a:off x="381000" y="1752600"/>
              <a:ext cx="990600" cy="990600"/>
            </a:xfrm>
            <a:prstGeom prst="ellipse">
              <a:avLst/>
            </a:prstGeom>
            <a:solidFill>
              <a:srgbClr val="FFC000">
                <a:alpha val="6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/>
                <a:cs typeface="Georgia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802944" y="2182504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/>
                <a:cs typeface="Georgia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 rot="16200000">
            <a:off x="6161962" y="846151"/>
            <a:ext cx="1524000" cy="990600"/>
            <a:chOff x="7620000" y="762000"/>
            <a:chExt cx="1524000" cy="990600"/>
          </a:xfrm>
        </p:grpSpPr>
        <p:sp>
          <p:nvSpPr>
            <p:cNvPr id="80" name="Oval 79"/>
            <p:cNvSpPr/>
            <p:nvPr/>
          </p:nvSpPr>
          <p:spPr>
            <a:xfrm>
              <a:off x="7620000" y="762000"/>
              <a:ext cx="762000" cy="990600"/>
            </a:xfrm>
            <a:prstGeom prst="ellipse">
              <a:avLst/>
            </a:prstGeom>
            <a:solidFill>
              <a:srgbClr val="99CCFF">
                <a:alpha val="60000"/>
              </a:srgbClr>
            </a:solidFill>
            <a:ln>
              <a:solidFill>
                <a:srgbClr val="99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/>
                <a:cs typeface="Georgia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8382000" y="762000"/>
              <a:ext cx="762000" cy="990600"/>
            </a:xfrm>
            <a:prstGeom prst="ellipse">
              <a:avLst/>
            </a:prstGeom>
            <a:solidFill>
              <a:srgbClr val="FFC000">
                <a:alpha val="6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/>
                <a:cs typeface="Georgia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8311475" y="1202124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/>
                <a:cs typeface="Georgia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 rot="16200000">
            <a:off x="7160519" y="848425"/>
            <a:ext cx="1524000" cy="990600"/>
            <a:chOff x="7620000" y="762000"/>
            <a:chExt cx="1524000" cy="990600"/>
          </a:xfrm>
        </p:grpSpPr>
        <p:sp>
          <p:nvSpPr>
            <p:cNvPr id="84" name="Oval 83"/>
            <p:cNvSpPr/>
            <p:nvPr/>
          </p:nvSpPr>
          <p:spPr>
            <a:xfrm>
              <a:off x="7620000" y="762000"/>
              <a:ext cx="762000" cy="990600"/>
            </a:xfrm>
            <a:prstGeom prst="ellipse">
              <a:avLst/>
            </a:prstGeom>
            <a:solidFill>
              <a:srgbClr val="99CCFF">
                <a:alpha val="60000"/>
              </a:srgbClr>
            </a:solidFill>
            <a:ln>
              <a:solidFill>
                <a:srgbClr val="99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/>
                <a:cs typeface="Georgia"/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8382000" y="762000"/>
              <a:ext cx="762000" cy="990600"/>
            </a:xfrm>
            <a:prstGeom prst="ellipse">
              <a:avLst/>
            </a:prstGeom>
            <a:solidFill>
              <a:srgbClr val="FFC000">
                <a:alpha val="6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/>
                <a:cs typeface="Georgia"/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8311475" y="1202124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/>
                <a:cs typeface="Georgia"/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 rot="16200000">
            <a:off x="6355306" y="2417943"/>
            <a:ext cx="1524000" cy="990600"/>
            <a:chOff x="7620000" y="762000"/>
            <a:chExt cx="1524000" cy="990600"/>
          </a:xfrm>
        </p:grpSpPr>
        <p:sp>
          <p:nvSpPr>
            <p:cNvPr id="88" name="Oval 87"/>
            <p:cNvSpPr/>
            <p:nvPr/>
          </p:nvSpPr>
          <p:spPr>
            <a:xfrm>
              <a:off x="7620000" y="762000"/>
              <a:ext cx="762000" cy="990600"/>
            </a:xfrm>
            <a:prstGeom prst="ellipse">
              <a:avLst/>
            </a:prstGeom>
            <a:solidFill>
              <a:srgbClr val="99CCFF">
                <a:alpha val="60000"/>
              </a:srgbClr>
            </a:solidFill>
            <a:ln>
              <a:solidFill>
                <a:srgbClr val="99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/>
                <a:cs typeface="Georgia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8382000" y="762000"/>
              <a:ext cx="762000" cy="990600"/>
            </a:xfrm>
            <a:prstGeom prst="ellipse">
              <a:avLst/>
            </a:prstGeom>
            <a:solidFill>
              <a:srgbClr val="FFC000">
                <a:alpha val="6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/>
                <a:cs typeface="Georgia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8311475" y="1202124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/>
                <a:cs typeface="Georgia"/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 rot="16200000">
            <a:off x="7026311" y="2420217"/>
            <a:ext cx="1524000" cy="990600"/>
            <a:chOff x="7620000" y="762000"/>
            <a:chExt cx="1524000" cy="990600"/>
          </a:xfrm>
        </p:grpSpPr>
        <p:sp>
          <p:nvSpPr>
            <p:cNvPr id="92" name="Oval 91"/>
            <p:cNvSpPr/>
            <p:nvPr/>
          </p:nvSpPr>
          <p:spPr>
            <a:xfrm>
              <a:off x="7620000" y="762000"/>
              <a:ext cx="762000" cy="990600"/>
            </a:xfrm>
            <a:prstGeom prst="ellipse">
              <a:avLst/>
            </a:prstGeom>
            <a:solidFill>
              <a:srgbClr val="99CCFF">
                <a:alpha val="60000"/>
              </a:srgbClr>
            </a:solidFill>
            <a:ln>
              <a:solidFill>
                <a:srgbClr val="99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/>
                <a:cs typeface="Georgia"/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8382000" y="762000"/>
              <a:ext cx="762000" cy="990600"/>
            </a:xfrm>
            <a:prstGeom prst="ellipse">
              <a:avLst/>
            </a:prstGeom>
            <a:solidFill>
              <a:srgbClr val="FFC000">
                <a:alpha val="6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/>
                <a:cs typeface="Georgia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8311475" y="1202124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/>
                <a:cs typeface="Georgia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 rot="16200000">
            <a:off x="6575946" y="3976087"/>
            <a:ext cx="1524000" cy="990600"/>
            <a:chOff x="7620000" y="762000"/>
            <a:chExt cx="1524000" cy="990600"/>
          </a:xfrm>
        </p:grpSpPr>
        <p:sp>
          <p:nvSpPr>
            <p:cNvPr id="96" name="Oval 95"/>
            <p:cNvSpPr/>
            <p:nvPr/>
          </p:nvSpPr>
          <p:spPr>
            <a:xfrm>
              <a:off x="7620000" y="762000"/>
              <a:ext cx="762000" cy="990600"/>
            </a:xfrm>
            <a:prstGeom prst="ellipse">
              <a:avLst/>
            </a:prstGeom>
            <a:solidFill>
              <a:srgbClr val="99CCFF">
                <a:alpha val="60000"/>
              </a:srgbClr>
            </a:solidFill>
            <a:ln>
              <a:solidFill>
                <a:srgbClr val="99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/>
                <a:cs typeface="Georgia"/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8382000" y="762000"/>
              <a:ext cx="762000" cy="990600"/>
            </a:xfrm>
            <a:prstGeom prst="ellipse">
              <a:avLst/>
            </a:prstGeom>
            <a:solidFill>
              <a:srgbClr val="FFC000">
                <a:alpha val="6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/>
                <a:cs typeface="Georgia"/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8311475" y="1202124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/>
                <a:cs typeface="Georgia"/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 rot="16200000">
            <a:off x="6823863" y="3978361"/>
            <a:ext cx="1524000" cy="990600"/>
            <a:chOff x="7620000" y="762000"/>
            <a:chExt cx="1524000" cy="990600"/>
          </a:xfrm>
        </p:grpSpPr>
        <p:sp>
          <p:nvSpPr>
            <p:cNvPr id="100" name="Oval 99"/>
            <p:cNvSpPr/>
            <p:nvPr/>
          </p:nvSpPr>
          <p:spPr>
            <a:xfrm>
              <a:off x="7620000" y="762000"/>
              <a:ext cx="762000" cy="990600"/>
            </a:xfrm>
            <a:prstGeom prst="ellipse">
              <a:avLst/>
            </a:prstGeom>
            <a:solidFill>
              <a:srgbClr val="99CCFF">
                <a:alpha val="60000"/>
              </a:srgbClr>
            </a:solidFill>
            <a:ln>
              <a:solidFill>
                <a:srgbClr val="99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/>
                <a:cs typeface="Georgia"/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8382000" y="762000"/>
              <a:ext cx="762000" cy="990600"/>
            </a:xfrm>
            <a:prstGeom prst="ellipse">
              <a:avLst/>
            </a:prstGeom>
            <a:solidFill>
              <a:srgbClr val="FFC000">
                <a:alpha val="6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/>
                <a:cs typeface="Georgia"/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8311475" y="1202124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/>
                <a:cs typeface="Georgia"/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 rot="16200000">
            <a:off x="6714698" y="5547879"/>
            <a:ext cx="1524000" cy="990600"/>
            <a:chOff x="7620000" y="762000"/>
            <a:chExt cx="1524000" cy="990600"/>
          </a:xfrm>
        </p:grpSpPr>
        <p:sp>
          <p:nvSpPr>
            <p:cNvPr id="104" name="Oval 103"/>
            <p:cNvSpPr/>
            <p:nvPr/>
          </p:nvSpPr>
          <p:spPr>
            <a:xfrm>
              <a:off x="7620000" y="762000"/>
              <a:ext cx="762000" cy="990600"/>
            </a:xfrm>
            <a:prstGeom prst="ellipse">
              <a:avLst/>
            </a:prstGeom>
            <a:solidFill>
              <a:srgbClr val="99CCFF">
                <a:alpha val="60000"/>
              </a:srgbClr>
            </a:solidFill>
            <a:ln>
              <a:solidFill>
                <a:srgbClr val="99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/>
                <a:cs typeface="Georgia"/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8382000" y="762000"/>
              <a:ext cx="762000" cy="990600"/>
            </a:xfrm>
            <a:prstGeom prst="ellipse">
              <a:avLst/>
            </a:prstGeom>
            <a:solidFill>
              <a:srgbClr val="FFC000">
                <a:alpha val="6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/>
                <a:cs typeface="Georgia"/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8311475" y="1202124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/>
                <a:cs typeface="Georgia"/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 rot="16200000">
            <a:off x="6716951" y="5550153"/>
            <a:ext cx="1524000" cy="990600"/>
            <a:chOff x="7620000" y="762000"/>
            <a:chExt cx="1524000" cy="990600"/>
          </a:xfrm>
        </p:grpSpPr>
        <p:sp>
          <p:nvSpPr>
            <p:cNvPr id="108" name="Oval 107"/>
            <p:cNvSpPr/>
            <p:nvPr/>
          </p:nvSpPr>
          <p:spPr>
            <a:xfrm>
              <a:off x="7620000" y="762000"/>
              <a:ext cx="762000" cy="990600"/>
            </a:xfrm>
            <a:prstGeom prst="ellipse">
              <a:avLst/>
            </a:prstGeom>
            <a:solidFill>
              <a:srgbClr val="99CCFF">
                <a:alpha val="60000"/>
              </a:srgbClr>
            </a:solidFill>
            <a:ln>
              <a:solidFill>
                <a:srgbClr val="99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/>
                <a:cs typeface="Georgia"/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8382000" y="762000"/>
              <a:ext cx="762000" cy="990600"/>
            </a:xfrm>
            <a:prstGeom prst="ellipse">
              <a:avLst/>
            </a:prstGeom>
            <a:solidFill>
              <a:srgbClr val="FFC000">
                <a:alpha val="6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/>
                <a:cs typeface="Georgia"/>
              </a:endParaRPr>
            </a:p>
          </p:txBody>
        </p:sp>
        <p:sp>
          <p:nvSpPr>
            <p:cNvPr id="110" name="Oval 109"/>
            <p:cNvSpPr/>
            <p:nvPr/>
          </p:nvSpPr>
          <p:spPr>
            <a:xfrm>
              <a:off x="8311475" y="1202124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/>
                <a:cs typeface="Georgia"/>
              </a:endParaRPr>
            </a:p>
          </p:txBody>
        </p:sp>
      </p:grpSp>
      <p:sp>
        <p:nvSpPr>
          <p:cNvPr id="111" name="TextBox 110"/>
          <p:cNvSpPr txBox="1"/>
          <p:nvPr/>
        </p:nvSpPr>
        <p:spPr>
          <a:xfrm>
            <a:off x="7844054" y="1622955"/>
            <a:ext cx="1586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Georgia"/>
                <a:cs typeface="Georgia"/>
              </a:rPr>
              <a:t>2p</a:t>
            </a:r>
            <a:r>
              <a:rPr lang="en-US" sz="2400" b="1" baseline="-25000" dirty="0">
                <a:latin typeface="Georgia"/>
                <a:cs typeface="Georgia"/>
              </a:rPr>
              <a:t>x</a:t>
            </a:r>
            <a:r>
              <a:rPr lang="en-US" sz="2400" b="1" dirty="0">
                <a:latin typeface="Georgia"/>
                <a:cs typeface="Georgia"/>
              </a:rPr>
              <a:t>+2p</a:t>
            </a:r>
            <a:r>
              <a:rPr lang="en-US" sz="2400" b="1" baseline="-25000" dirty="0">
                <a:latin typeface="Georgia"/>
                <a:cs typeface="Georgia"/>
              </a:rPr>
              <a:t>x</a:t>
            </a:r>
          </a:p>
          <a:p>
            <a:r>
              <a:rPr lang="en-US" sz="2400" b="1" dirty="0">
                <a:latin typeface="Georgia"/>
                <a:cs typeface="Georgia"/>
              </a:rPr>
              <a:t>(lateral)</a:t>
            </a:r>
          </a:p>
        </p:txBody>
      </p:sp>
      <p:pic>
        <p:nvPicPr>
          <p:cNvPr id="4" name="Picture 2" descr="overlap-Integral_vs internuclear distance"/>
          <p:cNvPicPr>
            <a:picLocks noChangeAspect="1" noChangeArrowheads="1"/>
          </p:cNvPicPr>
          <p:nvPr/>
        </p:nvPicPr>
        <p:blipFill>
          <a:blip r:embed="rId2" cstate="print"/>
          <a:srcRect l="6158" t="63478" b="11201"/>
          <a:stretch>
            <a:fillRect/>
          </a:stretch>
        </p:blipFill>
        <p:spPr bwMode="auto">
          <a:xfrm>
            <a:off x="2796649" y="5295331"/>
            <a:ext cx="3034756" cy="1561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overlap-Integral_vs internuclear distance"/>
          <p:cNvPicPr>
            <a:picLocks noChangeAspect="1" noChangeArrowheads="1"/>
          </p:cNvPicPr>
          <p:nvPr/>
        </p:nvPicPr>
        <p:blipFill>
          <a:blip r:embed="rId2" cstate="print"/>
          <a:srcRect l="6158" t="32356" b="42391"/>
          <a:stretch>
            <a:fillRect/>
          </a:stretch>
        </p:blipFill>
        <p:spPr bwMode="auto">
          <a:xfrm>
            <a:off x="5948149" y="5273981"/>
            <a:ext cx="3086667" cy="1584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6199310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921660" y="5029417"/>
            <a:ext cx="2172043" cy="843983"/>
          </a:xfrm>
          <a:prstGeom prst="roundRect">
            <a:avLst/>
          </a:prstGeom>
          <a:solidFill>
            <a:srgbClr val="0000FF">
              <a:alpha val="1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914400" y="2458017"/>
            <a:ext cx="2172043" cy="843983"/>
          </a:xfrm>
          <a:prstGeom prst="roundRect">
            <a:avLst/>
          </a:prstGeom>
          <a:solidFill>
            <a:srgbClr val="0000FF">
              <a:alpha val="1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6387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8770706"/>
              </p:ext>
            </p:extLst>
          </p:nvPr>
        </p:nvGraphicFramePr>
        <p:xfrm>
          <a:off x="1019175" y="2470150"/>
          <a:ext cx="2105025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54100" imgH="1714500" progId="Equation.3">
                  <p:embed/>
                </p:oleObj>
              </mc:Choice>
              <mc:Fallback>
                <p:oleObj name="Equation" r:id="rId2" imgW="1054100" imgH="171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9175" y="2470150"/>
                        <a:ext cx="2105025" cy="342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285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026140"/>
              </p:ext>
            </p:extLst>
          </p:nvPr>
        </p:nvGraphicFramePr>
        <p:xfrm>
          <a:off x="965200" y="1420775"/>
          <a:ext cx="3322638" cy="358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63700" imgH="1790700" progId="Equation.3">
                  <p:embed/>
                </p:oleObj>
              </mc:Choice>
              <mc:Fallback>
                <p:oleObj name="Equation" r:id="rId4" imgW="1663700" imgH="1790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5200" y="1420775"/>
                        <a:ext cx="3322638" cy="358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 descr="Screen shot 2010-10-29 at 10.26.59.png"/>
          <p:cNvPicPr>
            <a:picLocks noChangeAspect="1"/>
          </p:cNvPicPr>
          <p:nvPr/>
        </p:nvPicPr>
        <p:blipFill>
          <a:blip r:embed="rId6" cstate="print"/>
          <a:srcRect l="60382" t="19105" r="4320" b="53565"/>
          <a:stretch>
            <a:fillRect/>
          </a:stretch>
        </p:blipFill>
        <p:spPr>
          <a:xfrm>
            <a:off x="7025667" y="1887990"/>
            <a:ext cx="1813533" cy="1226814"/>
          </a:xfrm>
          <a:prstGeom prst="rect">
            <a:avLst/>
          </a:prstGeom>
        </p:spPr>
      </p:pic>
      <p:pic>
        <p:nvPicPr>
          <p:cNvPr id="11" name="Picture 10" descr="Screen shot 2010-10-29 at 10.26.59.png"/>
          <p:cNvPicPr>
            <a:picLocks noChangeAspect="1"/>
          </p:cNvPicPr>
          <p:nvPr/>
        </p:nvPicPr>
        <p:blipFill>
          <a:blip r:embed="rId6" cstate="print"/>
          <a:srcRect l="58306" t="69012" r="2243" b="6034"/>
          <a:stretch>
            <a:fillRect/>
          </a:stretch>
        </p:blipFill>
        <p:spPr>
          <a:xfrm>
            <a:off x="7040895" y="4240350"/>
            <a:ext cx="2026905" cy="1120158"/>
          </a:xfrm>
          <a:prstGeom prst="rect">
            <a:avLst/>
          </a:prstGeom>
        </p:spPr>
      </p:pic>
      <p:pic>
        <p:nvPicPr>
          <p:cNvPr id="12" name="Picture 11" descr="H2plusWavefunctions.gif"/>
          <p:cNvPicPr>
            <a:picLocks noChangeAspect="1"/>
          </p:cNvPicPr>
          <p:nvPr/>
        </p:nvPicPr>
        <p:blipFill>
          <a:blip r:embed="rId7" cstate="print"/>
          <a:srcRect r="53623" b="69043"/>
          <a:stretch>
            <a:fillRect/>
          </a:stretch>
        </p:blipFill>
        <p:spPr>
          <a:xfrm>
            <a:off x="4724400" y="2040390"/>
            <a:ext cx="2133608" cy="1013452"/>
          </a:xfrm>
          <a:prstGeom prst="rect">
            <a:avLst/>
          </a:prstGeom>
        </p:spPr>
      </p:pic>
      <p:pic>
        <p:nvPicPr>
          <p:cNvPr id="13" name="Picture 12" descr="H2plusWavefunctions.gif"/>
          <p:cNvPicPr>
            <a:picLocks noChangeAspect="1"/>
          </p:cNvPicPr>
          <p:nvPr/>
        </p:nvPicPr>
        <p:blipFill>
          <a:blip r:embed="rId7" cstate="print"/>
          <a:srcRect l="52174" b="51120"/>
          <a:stretch>
            <a:fillRect/>
          </a:stretch>
        </p:blipFill>
        <p:spPr>
          <a:xfrm>
            <a:off x="4572001" y="4164150"/>
            <a:ext cx="2200271" cy="1600206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-252494" y="-292205"/>
            <a:ext cx="63581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Molecular Orbital Theory- H2</a:t>
            </a:r>
            <a:r>
              <a:rPr lang="en-US" sz="30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910309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152400" y="1270000"/>
            <a:ext cx="2362200" cy="939800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Rectangular Callout 3"/>
          <p:cNvSpPr/>
          <p:nvPr/>
        </p:nvSpPr>
        <p:spPr>
          <a:xfrm>
            <a:off x="1040166" y="2296352"/>
            <a:ext cx="2667000" cy="990600"/>
          </a:xfrm>
          <a:prstGeom prst="wedgeRectCallout">
            <a:avLst>
              <a:gd name="adj1" fmla="val -48249"/>
              <a:gd name="adj2" fmla="val -86268"/>
            </a:avLst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N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46387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4260254"/>
              </p:ext>
            </p:extLst>
          </p:nvPr>
        </p:nvGraphicFramePr>
        <p:xfrm>
          <a:off x="114300" y="1270000"/>
          <a:ext cx="9053513" cy="462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533900" imgH="2311400" progId="Equation.3">
                  <p:embed/>
                </p:oleObj>
              </mc:Choice>
              <mc:Fallback>
                <p:oleObj name="Equation" r:id="rId2" imgW="4533900" imgH="2311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" y="1270000"/>
                        <a:ext cx="9053513" cy="462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-252494" y="-292205"/>
            <a:ext cx="63581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Molecular Orbital Theory- H2</a:t>
            </a:r>
            <a:r>
              <a:rPr lang="en-US" sz="30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50293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5765" y="1270000"/>
            <a:ext cx="2362200" cy="939800"/>
          </a:xfrm>
          <a:prstGeom prst="roundRect">
            <a:avLst/>
          </a:prstGeom>
          <a:solidFill>
            <a:srgbClr val="FFC000">
              <a:alpha val="50000"/>
            </a:srgbClr>
          </a:solidFill>
          <a:ln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N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46387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8117491"/>
              </p:ext>
            </p:extLst>
          </p:nvPr>
        </p:nvGraphicFramePr>
        <p:xfrm>
          <a:off x="60325" y="1270000"/>
          <a:ext cx="9105900" cy="462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559300" imgH="2311400" progId="Equation.3">
                  <p:embed/>
                </p:oleObj>
              </mc:Choice>
              <mc:Fallback>
                <p:oleObj name="Equation" r:id="rId2" imgW="4559300" imgH="2311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" y="1270000"/>
                        <a:ext cx="9105900" cy="462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-252494" y="-292205"/>
            <a:ext cx="63581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Molecular Orbital Theory- H2</a:t>
            </a:r>
            <a:r>
              <a:rPr lang="en-US" sz="30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66029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285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5396666"/>
              </p:ext>
            </p:extLst>
          </p:nvPr>
        </p:nvGraphicFramePr>
        <p:xfrm>
          <a:off x="738188" y="753047"/>
          <a:ext cx="3322637" cy="449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63700" imgH="2247900" progId="Equation.3">
                  <p:embed/>
                </p:oleObj>
              </mc:Choice>
              <mc:Fallback>
                <p:oleObj name="Equation" r:id="rId2" imgW="1663700" imgH="2247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188" y="753047"/>
                        <a:ext cx="3322637" cy="449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 descr="Screen shot 2010-10-29 at 10.26.59.png"/>
          <p:cNvPicPr>
            <a:picLocks noChangeAspect="1"/>
          </p:cNvPicPr>
          <p:nvPr/>
        </p:nvPicPr>
        <p:blipFill>
          <a:blip r:embed="rId4" cstate="print"/>
          <a:srcRect l="60382" t="19105" r="4320" b="53565"/>
          <a:stretch>
            <a:fillRect/>
          </a:stretch>
        </p:blipFill>
        <p:spPr>
          <a:xfrm>
            <a:off x="6797982" y="696780"/>
            <a:ext cx="1813533" cy="1226814"/>
          </a:xfrm>
          <a:prstGeom prst="rect">
            <a:avLst/>
          </a:prstGeom>
        </p:spPr>
      </p:pic>
      <p:pic>
        <p:nvPicPr>
          <p:cNvPr id="11" name="Picture 10" descr="Screen shot 2010-10-29 at 10.26.59.png"/>
          <p:cNvPicPr>
            <a:picLocks noChangeAspect="1"/>
          </p:cNvPicPr>
          <p:nvPr/>
        </p:nvPicPr>
        <p:blipFill>
          <a:blip r:embed="rId4" cstate="print"/>
          <a:srcRect l="58306" t="69012" r="2243" b="6034"/>
          <a:stretch>
            <a:fillRect/>
          </a:stretch>
        </p:blipFill>
        <p:spPr>
          <a:xfrm>
            <a:off x="6813210" y="4098396"/>
            <a:ext cx="2026905" cy="1120158"/>
          </a:xfrm>
          <a:prstGeom prst="rect">
            <a:avLst/>
          </a:prstGeom>
        </p:spPr>
      </p:pic>
      <p:pic>
        <p:nvPicPr>
          <p:cNvPr id="12" name="Picture 11" descr="H2plusWavefunctions.gif"/>
          <p:cNvPicPr>
            <a:picLocks noChangeAspect="1"/>
          </p:cNvPicPr>
          <p:nvPr/>
        </p:nvPicPr>
        <p:blipFill>
          <a:blip r:embed="rId5" cstate="print"/>
          <a:srcRect r="53623" b="69043"/>
          <a:stretch>
            <a:fillRect/>
          </a:stretch>
        </p:blipFill>
        <p:spPr>
          <a:xfrm>
            <a:off x="4496715" y="849180"/>
            <a:ext cx="2133608" cy="1013452"/>
          </a:xfrm>
          <a:prstGeom prst="rect">
            <a:avLst/>
          </a:prstGeom>
        </p:spPr>
      </p:pic>
      <p:pic>
        <p:nvPicPr>
          <p:cNvPr id="13" name="Picture 12" descr="H2plusWavefunctions.gif"/>
          <p:cNvPicPr>
            <a:picLocks noChangeAspect="1"/>
          </p:cNvPicPr>
          <p:nvPr/>
        </p:nvPicPr>
        <p:blipFill>
          <a:blip r:embed="rId5" cstate="print"/>
          <a:srcRect l="52174" b="51120"/>
          <a:stretch>
            <a:fillRect/>
          </a:stretch>
        </p:blipFill>
        <p:spPr>
          <a:xfrm>
            <a:off x="4344316" y="4022196"/>
            <a:ext cx="2200271" cy="1600206"/>
          </a:xfrm>
          <a:prstGeom prst="rect">
            <a:avLst/>
          </a:prstGeom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6113725"/>
              </p:ext>
            </p:extLst>
          </p:nvPr>
        </p:nvGraphicFramePr>
        <p:xfrm>
          <a:off x="23813" y="5794375"/>
          <a:ext cx="9107487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559300" imgH="508000" progId="Equation.3">
                  <p:embed/>
                </p:oleObj>
              </mc:Choice>
              <mc:Fallback>
                <p:oleObj name="Equation" r:id="rId6" imgW="45593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3" y="5794375"/>
                        <a:ext cx="9107487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017776"/>
              </p:ext>
            </p:extLst>
          </p:nvPr>
        </p:nvGraphicFramePr>
        <p:xfrm>
          <a:off x="87313" y="2091910"/>
          <a:ext cx="9056687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533900" imgH="508000" progId="Equation.3">
                  <p:embed/>
                </p:oleObj>
              </mc:Choice>
              <mc:Fallback>
                <p:oleObj name="Equation" r:id="rId8" imgW="45339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313" y="2091910"/>
                        <a:ext cx="9056687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-252494" y="-292205"/>
            <a:ext cx="63581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Molecular Orbital Theory- H2</a:t>
            </a:r>
            <a:r>
              <a:rPr lang="en-US" sz="30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131360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2220" y="435145"/>
            <a:ext cx="8761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95488" indent="-1995488" defTabSz="914400"/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Lecture 14: Chemical Bonding: Dihydrogen molecule and ion</a:t>
            </a:r>
            <a:endParaRPr lang="en-US" sz="2400" b="1" u="sng" baseline="-25000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3625" t="24374" r="13492"/>
          <a:stretch/>
        </p:blipFill>
        <p:spPr>
          <a:xfrm>
            <a:off x="0" y="1560273"/>
            <a:ext cx="9144000" cy="533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5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387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4464387"/>
              </p:ext>
            </p:extLst>
          </p:nvPr>
        </p:nvGraphicFramePr>
        <p:xfrm>
          <a:off x="16015" y="936625"/>
          <a:ext cx="90551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533900" imgH="508000" progId="Equation.3">
                  <p:embed/>
                </p:oleObj>
              </mc:Choice>
              <mc:Fallback>
                <p:oleObj name="Equation" r:id="rId2" imgW="45339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5" y="936625"/>
                        <a:ext cx="9055100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964840" y="3049525"/>
            <a:ext cx="5027370" cy="3263485"/>
            <a:chOff x="3964840" y="3049525"/>
            <a:chExt cx="5027370" cy="3263485"/>
          </a:xfrm>
        </p:grpSpPr>
        <p:sp>
          <p:nvSpPr>
            <p:cNvPr id="4" name="Rectangle 3"/>
            <p:cNvSpPr/>
            <p:nvPr/>
          </p:nvSpPr>
          <p:spPr>
            <a:xfrm>
              <a:off x="3964840" y="3049525"/>
              <a:ext cx="5027370" cy="3263485"/>
            </a:xfrm>
            <a:prstGeom prst="rect">
              <a:avLst/>
            </a:prstGeom>
            <a:solidFill>
              <a:srgbClr val="00B0F0">
                <a:alpha val="25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graphicFrame>
          <p:nvGraphicFramePr>
            <p:cNvPr id="474115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28572443"/>
                </p:ext>
              </p:extLst>
            </p:nvPr>
          </p:nvGraphicFramePr>
          <p:xfrm>
            <a:off x="4135438" y="3251200"/>
            <a:ext cx="4792662" cy="2362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2400300" imgH="1181100" progId="Equation.3">
                    <p:embed/>
                  </p:oleObj>
                </mc:Choice>
                <mc:Fallback>
                  <p:oleObj name="Equation" r:id="rId4" imgW="2400300" imgH="11811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35438" y="3251200"/>
                          <a:ext cx="4792662" cy="2362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Rectangle 4"/>
            <p:cNvSpPr/>
            <p:nvPr/>
          </p:nvSpPr>
          <p:spPr>
            <a:xfrm>
              <a:off x="5420780" y="5761074"/>
              <a:ext cx="2247900" cy="461665"/>
            </a:xfrm>
            <a:prstGeom prst="rect">
              <a:avLst/>
            </a:prstGeom>
            <a:solidFill>
              <a:srgbClr val="00B0F0">
                <a:alpha val="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defTabSz="914400"/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Ĥ</a:t>
              </a:r>
              <a:r>
                <a:rPr lang="en-US" sz="2400" b="1" dirty="0">
                  <a:solidFill>
                    <a:prstClr val="black"/>
                  </a:solidFill>
                  <a:latin typeface="Georgia" pitchFamily="18" charset="0"/>
                </a:rPr>
                <a:t> </a:t>
              </a:r>
              <a:r>
                <a:rPr lang="en-US" sz="2400" dirty="0">
                  <a:solidFill>
                    <a:prstClr val="black"/>
                  </a:solidFill>
                  <a:latin typeface="Georgia" pitchFamily="18" charset="0"/>
                </a:rPr>
                <a:t>is </a:t>
              </a:r>
              <a:r>
                <a:rPr lang="en-US" sz="2400" dirty="0" err="1">
                  <a:solidFill>
                    <a:prstClr val="black"/>
                  </a:solidFill>
                  <a:latin typeface="Georgia" pitchFamily="18" charset="0"/>
                </a:rPr>
                <a:t>Hermitian</a:t>
              </a:r>
              <a:endParaRPr lang="en-US" sz="2200" dirty="0">
                <a:solidFill>
                  <a:prstClr val="black"/>
                </a:solidFill>
                <a:latin typeface="Georgia" pitchFamily="18" charset="0"/>
              </a:endParaRPr>
            </a:p>
          </p:txBody>
        </p:sp>
      </p:grp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472420"/>
              </p:ext>
            </p:extLst>
          </p:nvPr>
        </p:nvGraphicFramePr>
        <p:xfrm>
          <a:off x="10770" y="1924050"/>
          <a:ext cx="91059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559300" imgH="508000" progId="Equation.3">
                  <p:embed/>
                </p:oleObj>
              </mc:Choice>
              <mc:Fallback>
                <p:oleObj name="Equation" r:id="rId6" imgW="45593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70" y="1924050"/>
                        <a:ext cx="9105900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0290501"/>
              </p:ext>
            </p:extLst>
          </p:nvPr>
        </p:nvGraphicFramePr>
        <p:xfrm>
          <a:off x="203543" y="3286125"/>
          <a:ext cx="3524250" cy="264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765300" imgH="1320800" progId="Equation.3">
                  <p:embed/>
                </p:oleObj>
              </mc:Choice>
              <mc:Fallback>
                <p:oleObj name="Equation" r:id="rId8" imgW="1765300" imgH="1320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543" y="3286125"/>
                        <a:ext cx="3524250" cy="26416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0" y="4648200"/>
            <a:ext cx="38862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-252494" y="-292205"/>
            <a:ext cx="63581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Molecular Orbital Theory- H2</a:t>
            </a:r>
            <a:r>
              <a:rPr lang="en-US" sz="30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10867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762000" y="5269895"/>
            <a:ext cx="7162800" cy="1066800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762000" y="3276600"/>
            <a:ext cx="3429000" cy="1219200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N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46694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9818402"/>
              </p:ext>
            </p:extLst>
          </p:nvPr>
        </p:nvGraphicFramePr>
        <p:xfrm>
          <a:off x="1066800" y="1193800"/>
          <a:ext cx="4516438" cy="330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60600" imgH="1651000" progId="Equation.3">
                  <p:embed/>
                </p:oleObj>
              </mc:Choice>
              <mc:Fallback>
                <p:oleObj name="Equation" r:id="rId2" imgW="2260600" imgH="165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193800"/>
                        <a:ext cx="4516438" cy="330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694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918135"/>
              </p:ext>
            </p:extLst>
          </p:nvPr>
        </p:nvGraphicFramePr>
        <p:xfrm>
          <a:off x="963613" y="4495800"/>
          <a:ext cx="6619875" cy="193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314700" imgH="965200" progId="Equation.3">
                  <p:embed/>
                </p:oleObj>
              </mc:Choice>
              <mc:Fallback>
                <p:oleObj name="Equation" r:id="rId4" imgW="3314700" imgH="965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3613" y="4495800"/>
                        <a:ext cx="6619875" cy="193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974887" y="4606774"/>
            <a:ext cx="5176762" cy="6510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06476" y="5240870"/>
            <a:ext cx="7757810" cy="1278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-252494" y="-292205"/>
            <a:ext cx="63581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Molecular Orbital Theory- H2</a:t>
            </a:r>
            <a:r>
              <a:rPr lang="en-US" sz="30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04090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5715000" y="4800600"/>
            <a:ext cx="2438400" cy="1066800"/>
          </a:xfrm>
          <a:prstGeom prst="roundRect">
            <a:avLst/>
          </a:prstGeom>
          <a:solidFill>
            <a:srgbClr val="0070C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85800" y="1828800"/>
            <a:ext cx="7162800" cy="1066800"/>
          </a:xfrm>
          <a:prstGeom prst="round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Molecular Orbital Theory of </a:t>
            </a:r>
            <a:r>
              <a:rPr lang="en-US" sz="24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</a:t>
            </a:r>
            <a:r>
              <a:rPr lang="en-US" sz="2400" b="1" baseline="-25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</a:t>
            </a:r>
            <a:r>
              <a:rPr lang="en-US" sz="2400" b="1" baseline="50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+</a:t>
            </a:r>
            <a:r>
              <a:rPr lang="en-US" sz="24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: </a:t>
            </a:r>
            <a:r>
              <a:rPr lang="en-US" sz="24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</a:t>
            </a:r>
            <a:r>
              <a:rPr lang="en-US" sz="2400" b="1" i="1" baseline="-25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ii</a:t>
            </a:r>
            <a:r>
              <a:rPr lang="en-US" sz="2400" b="1" baseline="50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</a:t>
            </a:r>
            <a:r>
              <a:rPr lang="en-US" sz="2400" b="1" baseline="50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</a:t>
            </a:r>
            <a:endParaRPr lang="en-US" sz="2400" b="1" baseline="50000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46797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6286838"/>
              </p:ext>
            </p:extLst>
          </p:nvPr>
        </p:nvGraphicFramePr>
        <p:xfrm>
          <a:off x="5892800" y="4114800"/>
          <a:ext cx="2130425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66800" imgH="914400" progId="Equation.3">
                  <p:embed/>
                </p:oleObj>
              </mc:Choice>
              <mc:Fallback>
                <p:oleObj name="Equation" r:id="rId2" imgW="10668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2800" y="4114800"/>
                        <a:ext cx="2130425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5902862" y="930677"/>
            <a:ext cx="3241137" cy="830997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Constant at fixed </a:t>
            </a:r>
            <a:r>
              <a:rPr lang="en-US" sz="2400" dirty="0" err="1">
                <a:solidFill>
                  <a:prstClr val="black"/>
                </a:solidFill>
                <a:latin typeface="Georgia" pitchFamily="18" charset="0"/>
              </a:rPr>
              <a:t>internuclear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distance</a:t>
            </a:r>
            <a:endParaRPr lang="en-US" sz="2200" dirty="0">
              <a:solidFill>
                <a:prstClr val="black"/>
              </a:solidFill>
              <a:latin typeface="Georgia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86400" y="5860040"/>
            <a:ext cx="3276600" cy="461665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/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J</a:t>
            </a:r>
            <a:r>
              <a:rPr lang="en-US" sz="2400" b="1" dirty="0">
                <a:solidFill>
                  <a:prstClr val="black"/>
                </a:solidFill>
                <a:latin typeface="Georgia" pitchFamily="18" charset="0"/>
              </a:rPr>
              <a:t> </a:t>
            </a:r>
            <a:r>
              <a:rPr lang="en-US" sz="2400" b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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Coulomb Integral</a:t>
            </a:r>
            <a:endParaRPr lang="en-US" sz="2200" dirty="0">
              <a:solidFill>
                <a:prstClr val="black"/>
              </a:solidFill>
              <a:latin typeface="Georgia" pitchFamily="18" charset="0"/>
            </a:endParaRPr>
          </a:p>
        </p:txBody>
      </p:sp>
      <p:sp>
        <p:nvSpPr>
          <p:cNvPr id="4" name="Rectangular Callout 3"/>
          <p:cNvSpPr/>
          <p:nvPr/>
        </p:nvSpPr>
        <p:spPr>
          <a:xfrm flipV="1">
            <a:off x="4477355" y="1828800"/>
            <a:ext cx="360740" cy="1066800"/>
          </a:xfrm>
          <a:prstGeom prst="wedgeRectCallout">
            <a:avLst>
              <a:gd name="adj1" fmla="val 341342"/>
              <a:gd name="adj2" fmla="val 116083"/>
            </a:avLst>
          </a:prstGeom>
          <a:solidFill>
            <a:srgbClr val="3366FF">
              <a:alpha val="3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6797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3480015"/>
              </p:ext>
            </p:extLst>
          </p:nvPr>
        </p:nvGraphicFramePr>
        <p:xfrm>
          <a:off x="712410" y="1028700"/>
          <a:ext cx="7075488" cy="388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543300" imgH="1943100" progId="Equation.3">
                  <p:embed/>
                </p:oleObj>
              </mc:Choice>
              <mc:Fallback>
                <p:oleObj name="Equation" r:id="rId4" imgW="3543300" imgH="1943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410" y="1028700"/>
                        <a:ext cx="7075488" cy="388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Process 4"/>
          <p:cNvSpPr/>
          <p:nvPr/>
        </p:nvSpPr>
        <p:spPr>
          <a:xfrm>
            <a:off x="685800" y="2931885"/>
            <a:ext cx="7102098" cy="1219200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rocess 13"/>
          <p:cNvSpPr/>
          <p:nvPr/>
        </p:nvSpPr>
        <p:spPr>
          <a:xfrm>
            <a:off x="4998963" y="4089096"/>
            <a:ext cx="3764038" cy="676426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rocess 14"/>
          <p:cNvSpPr/>
          <p:nvPr/>
        </p:nvSpPr>
        <p:spPr>
          <a:xfrm>
            <a:off x="5151363" y="4773690"/>
            <a:ext cx="3764038" cy="1169909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rocess 15"/>
          <p:cNvSpPr/>
          <p:nvPr/>
        </p:nvSpPr>
        <p:spPr>
          <a:xfrm>
            <a:off x="247953" y="4163180"/>
            <a:ext cx="3764038" cy="763815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0"/>
          <p:cNvSpPr/>
          <p:nvPr/>
        </p:nvSpPr>
        <p:spPr>
          <a:xfrm>
            <a:off x="-2682" y="6405265"/>
            <a:ext cx="9125796" cy="400110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/>
            <a:r>
              <a:rPr lang="en-US" sz="2000" b="1" i="1" dirty="0">
                <a:solidFill>
                  <a:prstClr val="black"/>
                </a:solidFill>
                <a:latin typeface="Georgia" pitchFamily="18" charset="0"/>
              </a:rPr>
              <a:t>J</a:t>
            </a:r>
            <a:r>
              <a:rPr lang="en-US" sz="2000" b="1" dirty="0">
                <a:solidFill>
                  <a:prstClr val="black"/>
                </a:solidFill>
                <a:latin typeface="Georgia" pitchFamily="18" charset="0"/>
              </a:rPr>
              <a:t> </a:t>
            </a:r>
            <a:r>
              <a:rPr lang="en-US" sz="2000" b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</a:t>
            </a:r>
            <a:r>
              <a:rPr lang="en-US" sz="2000" dirty="0">
                <a:solidFill>
                  <a:prstClr val="black"/>
                </a:solidFill>
                <a:latin typeface="Georgia" pitchFamily="18" charset="0"/>
              </a:rPr>
              <a:t> Interaction E of the e- (-) charge cloud with the + nucleus at some distance</a:t>
            </a:r>
          </a:p>
        </p:txBody>
      </p:sp>
    </p:spTree>
    <p:extLst>
      <p:ext uri="{BB962C8B-B14F-4D97-AF65-F5344CB8AC3E}">
        <p14:creationId xmlns:p14="http://schemas.microsoft.com/office/powerpoint/2010/main" val="3304633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4" grpId="0" animBg="1"/>
      <p:bldP spid="5" grpId="0" animBg="1"/>
      <p:bldP spid="14" grpId="0" animBg="1"/>
      <p:bldP spid="15" grpId="0" animBg="1"/>
      <p:bldP spid="16" grpId="0" animBg="1"/>
      <p:bldP spid="17" grpId="0" animBg="1"/>
      <p:bldP spid="17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715000" y="4800600"/>
            <a:ext cx="2438400" cy="1066800"/>
          </a:xfrm>
          <a:prstGeom prst="roundRect">
            <a:avLst/>
          </a:prstGeom>
          <a:solidFill>
            <a:srgbClr val="0070C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Molecular Orbital Theory of </a:t>
            </a:r>
            <a:r>
              <a:rPr lang="en-US" sz="24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</a:t>
            </a:r>
            <a:r>
              <a:rPr lang="en-US" sz="2400" b="1" baseline="-25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</a:t>
            </a:r>
            <a:r>
              <a:rPr lang="en-US" sz="2400" b="1" baseline="50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+</a:t>
            </a:r>
            <a:r>
              <a:rPr lang="en-US" sz="24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: </a:t>
            </a:r>
            <a:r>
              <a:rPr lang="en-US" sz="24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</a:t>
            </a:r>
            <a:r>
              <a:rPr lang="en-US" sz="2400" b="1" i="1" baseline="-25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ij</a:t>
            </a:r>
            <a:r>
              <a:rPr lang="en-US" sz="2400" b="1" baseline="50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</a:t>
            </a:r>
            <a:endParaRPr lang="en-US" sz="2400" b="1" baseline="50000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46797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0111756"/>
              </p:ext>
            </p:extLst>
          </p:nvPr>
        </p:nvGraphicFramePr>
        <p:xfrm>
          <a:off x="698500" y="1028700"/>
          <a:ext cx="7151688" cy="388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581400" imgH="1943100" progId="Equation.3">
                  <p:embed/>
                </p:oleObj>
              </mc:Choice>
              <mc:Fallback>
                <p:oleObj name="Equation" r:id="rId2" imgW="3581400" imgH="1943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500" y="1028700"/>
                        <a:ext cx="7151688" cy="388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797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8243611"/>
              </p:ext>
            </p:extLst>
          </p:nvPr>
        </p:nvGraphicFramePr>
        <p:xfrm>
          <a:off x="5854700" y="4089400"/>
          <a:ext cx="2206625" cy="187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04900" imgH="939800" progId="Equation.3">
                  <p:embed/>
                </p:oleObj>
              </mc:Choice>
              <mc:Fallback>
                <p:oleObj name="Equation" r:id="rId4" imgW="1104900" imgH="93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4700" y="4089400"/>
                        <a:ext cx="2206625" cy="187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5486400" y="5943600"/>
            <a:ext cx="3657600" cy="830997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/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K</a:t>
            </a:r>
            <a:r>
              <a:rPr lang="en-US" sz="2400" b="1" dirty="0">
                <a:solidFill>
                  <a:prstClr val="black"/>
                </a:solidFill>
                <a:latin typeface="Georgia" pitchFamily="18" charset="0"/>
              </a:rPr>
              <a:t> </a:t>
            </a:r>
            <a:r>
              <a:rPr lang="en-US" sz="2400" b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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Exchange Integral</a:t>
            </a:r>
          </a:p>
          <a:p>
            <a:pPr defTabSz="914400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         Resonance Integral</a:t>
            </a:r>
            <a:endParaRPr lang="en-US" sz="2200" dirty="0">
              <a:solidFill>
                <a:prstClr val="black"/>
              </a:solidFill>
              <a:latin typeface="Georgia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854700" y="1207105"/>
            <a:ext cx="1485900" cy="461665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Constant</a:t>
            </a:r>
            <a:endParaRPr lang="en-US" sz="2200" dirty="0">
              <a:solidFill>
                <a:prstClr val="black"/>
              </a:solidFill>
              <a:latin typeface="Georgia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" y="5568771"/>
            <a:ext cx="4800600" cy="1200329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914400"/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K 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is purely a quantum mechanical concept. There is no classical counterpart</a:t>
            </a:r>
            <a:endParaRPr lang="en-US" sz="2200" dirty="0">
              <a:solidFill>
                <a:prstClr val="black"/>
              </a:solidFill>
              <a:latin typeface="Georgia" pitchFamily="18" charset="0"/>
            </a:endParaRPr>
          </a:p>
        </p:txBody>
      </p:sp>
      <p:sp>
        <p:nvSpPr>
          <p:cNvPr id="3" name="Rectangular Callout 2"/>
          <p:cNvSpPr/>
          <p:nvPr/>
        </p:nvSpPr>
        <p:spPr>
          <a:xfrm flipV="1">
            <a:off x="4489451" y="1874761"/>
            <a:ext cx="372836" cy="979711"/>
          </a:xfrm>
          <a:prstGeom prst="wedgeRectCallout">
            <a:avLst>
              <a:gd name="adj1" fmla="val 293847"/>
              <a:gd name="adj2" fmla="val 94599"/>
            </a:avLst>
          </a:prstGeom>
          <a:solidFill>
            <a:srgbClr val="3366FF">
              <a:alpha val="1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rocess 10"/>
          <p:cNvSpPr/>
          <p:nvPr/>
        </p:nvSpPr>
        <p:spPr>
          <a:xfrm>
            <a:off x="748090" y="1734453"/>
            <a:ext cx="7102098" cy="1219200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rocess 11"/>
          <p:cNvSpPr/>
          <p:nvPr/>
        </p:nvSpPr>
        <p:spPr>
          <a:xfrm>
            <a:off x="598109" y="2953653"/>
            <a:ext cx="768653" cy="1219200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rocess 12"/>
          <p:cNvSpPr/>
          <p:nvPr/>
        </p:nvSpPr>
        <p:spPr>
          <a:xfrm>
            <a:off x="1366762" y="2985103"/>
            <a:ext cx="1778000" cy="982135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//</a:t>
            </a:r>
          </a:p>
        </p:txBody>
      </p:sp>
      <p:sp>
        <p:nvSpPr>
          <p:cNvPr id="14" name="Process 13"/>
          <p:cNvSpPr/>
          <p:nvPr/>
        </p:nvSpPr>
        <p:spPr>
          <a:xfrm>
            <a:off x="3144762" y="3089123"/>
            <a:ext cx="2036837" cy="982135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//</a:t>
            </a:r>
          </a:p>
        </p:txBody>
      </p:sp>
      <p:sp>
        <p:nvSpPr>
          <p:cNvPr id="15" name="Process 14"/>
          <p:cNvSpPr/>
          <p:nvPr/>
        </p:nvSpPr>
        <p:spPr>
          <a:xfrm>
            <a:off x="5153650" y="2985103"/>
            <a:ext cx="2696538" cy="1104297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//</a:t>
            </a:r>
          </a:p>
        </p:txBody>
      </p:sp>
      <p:sp>
        <p:nvSpPr>
          <p:cNvPr id="16" name="Process 15"/>
          <p:cNvSpPr/>
          <p:nvPr/>
        </p:nvSpPr>
        <p:spPr>
          <a:xfrm>
            <a:off x="5609262" y="4151691"/>
            <a:ext cx="2696538" cy="648909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//</a:t>
            </a:r>
          </a:p>
        </p:txBody>
      </p:sp>
      <p:sp>
        <p:nvSpPr>
          <p:cNvPr id="17" name="Process 16"/>
          <p:cNvSpPr/>
          <p:nvPr/>
        </p:nvSpPr>
        <p:spPr>
          <a:xfrm>
            <a:off x="5676997" y="4800600"/>
            <a:ext cx="2696538" cy="1107906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//v</a:t>
            </a:r>
          </a:p>
        </p:txBody>
      </p:sp>
      <p:sp>
        <p:nvSpPr>
          <p:cNvPr id="18" name="Process 17"/>
          <p:cNvSpPr/>
          <p:nvPr/>
        </p:nvSpPr>
        <p:spPr>
          <a:xfrm>
            <a:off x="448224" y="4192208"/>
            <a:ext cx="676634" cy="1107906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//v</a:t>
            </a:r>
          </a:p>
        </p:txBody>
      </p:sp>
      <p:sp>
        <p:nvSpPr>
          <p:cNvPr id="19" name="Process 18"/>
          <p:cNvSpPr/>
          <p:nvPr/>
        </p:nvSpPr>
        <p:spPr>
          <a:xfrm>
            <a:off x="1124858" y="3920065"/>
            <a:ext cx="870856" cy="1107906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//v</a:t>
            </a:r>
          </a:p>
        </p:txBody>
      </p:sp>
      <p:sp>
        <p:nvSpPr>
          <p:cNvPr id="20" name="Process 19"/>
          <p:cNvSpPr/>
          <p:nvPr/>
        </p:nvSpPr>
        <p:spPr>
          <a:xfrm>
            <a:off x="2056195" y="3967238"/>
            <a:ext cx="1057151" cy="1107906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//v</a:t>
            </a:r>
          </a:p>
        </p:txBody>
      </p:sp>
      <p:sp>
        <p:nvSpPr>
          <p:cNvPr id="21" name="Process 20"/>
          <p:cNvSpPr/>
          <p:nvPr/>
        </p:nvSpPr>
        <p:spPr>
          <a:xfrm>
            <a:off x="3113347" y="3991428"/>
            <a:ext cx="1204665" cy="1107906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//v</a:t>
            </a:r>
          </a:p>
        </p:txBody>
      </p:sp>
    </p:spTree>
    <p:extLst>
      <p:ext uri="{BB962C8B-B14F-4D97-AF65-F5344CB8AC3E}">
        <p14:creationId xmlns:p14="http://schemas.microsoft.com/office/powerpoint/2010/main" val="278462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3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3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842640" y="2798679"/>
            <a:ext cx="3733800" cy="1043337"/>
          </a:xfrm>
          <a:prstGeom prst="round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55216" y="5738611"/>
            <a:ext cx="3733800" cy="1043337"/>
          </a:xfrm>
          <a:prstGeom prst="round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N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47002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1422094"/>
              </p:ext>
            </p:extLst>
          </p:nvPr>
        </p:nvGraphicFramePr>
        <p:xfrm>
          <a:off x="1019175" y="912813"/>
          <a:ext cx="7102475" cy="583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949700" imgH="3238500" progId="Equation.3">
                  <p:embed/>
                </p:oleObj>
              </mc:Choice>
              <mc:Fallback>
                <p:oleObj name="Equation" r:id="rId2" imgW="3949700" imgH="3238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9175" y="912813"/>
                        <a:ext cx="7102475" cy="583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3689048" y="800050"/>
            <a:ext cx="1935237" cy="10601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624285" y="864433"/>
            <a:ext cx="2335737" cy="10601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23268" y="1911029"/>
            <a:ext cx="6117015" cy="8740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935642" y="1924607"/>
            <a:ext cx="559882" cy="8096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358017" y="1907677"/>
            <a:ext cx="559882" cy="8096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732012" y="1902842"/>
            <a:ext cx="751036" cy="8096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30540" y="2729461"/>
            <a:ext cx="6117015" cy="11488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30540" y="3873678"/>
            <a:ext cx="8041746" cy="29843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-252494" y="-292205"/>
            <a:ext cx="63581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Molecular Orbital Theory- H2</a:t>
            </a:r>
            <a:r>
              <a:rPr lang="en-US" sz="30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24789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002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4183354"/>
              </p:ext>
            </p:extLst>
          </p:nvPr>
        </p:nvGraphicFramePr>
        <p:xfrm>
          <a:off x="4864100" y="571500"/>
          <a:ext cx="3630613" cy="579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16100" imgH="2895600" progId="Equation.3">
                  <p:embed/>
                </p:oleObj>
              </mc:Choice>
              <mc:Fallback>
                <p:oleObj name="Equation" r:id="rId2" imgW="1816100" imgH="289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4100" y="571500"/>
                        <a:ext cx="3630613" cy="579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 descr="Screen shot 2010-10-29 at 10.26.59.png"/>
          <p:cNvPicPr>
            <a:picLocks noChangeAspect="1"/>
          </p:cNvPicPr>
          <p:nvPr/>
        </p:nvPicPr>
        <p:blipFill>
          <a:blip r:embed="rId4" cstate="print"/>
          <a:srcRect l="60382" t="19105" r="4320" b="53565"/>
          <a:stretch>
            <a:fillRect/>
          </a:stretch>
        </p:blipFill>
        <p:spPr>
          <a:xfrm>
            <a:off x="381000" y="990600"/>
            <a:ext cx="1813533" cy="1226814"/>
          </a:xfrm>
          <a:prstGeom prst="rect">
            <a:avLst/>
          </a:prstGeom>
        </p:spPr>
      </p:pic>
      <p:pic>
        <p:nvPicPr>
          <p:cNvPr id="11" name="Picture 10" descr="image010x1.gif"/>
          <p:cNvPicPr>
            <a:picLocks noChangeAspect="1"/>
          </p:cNvPicPr>
          <p:nvPr/>
        </p:nvPicPr>
        <p:blipFill>
          <a:blip r:embed="rId5" cstate="print"/>
          <a:srcRect l="30555" t="33520" r="29167" b="32023"/>
          <a:stretch>
            <a:fillRect/>
          </a:stretch>
        </p:blipFill>
        <p:spPr>
          <a:xfrm>
            <a:off x="2743200" y="990600"/>
            <a:ext cx="1546868" cy="1226823"/>
          </a:xfrm>
          <a:prstGeom prst="rect">
            <a:avLst/>
          </a:prstGeom>
        </p:spPr>
      </p:pic>
      <p:pic>
        <p:nvPicPr>
          <p:cNvPr id="12" name="Picture 11" descr="Screen shot 2010-10-29 at 10.26.59.png"/>
          <p:cNvPicPr>
            <a:picLocks noChangeAspect="1"/>
          </p:cNvPicPr>
          <p:nvPr/>
        </p:nvPicPr>
        <p:blipFill>
          <a:blip r:embed="rId4" cstate="print"/>
          <a:srcRect l="58306" t="69012" r="2243" b="6034"/>
          <a:stretch>
            <a:fillRect/>
          </a:stretch>
        </p:blipFill>
        <p:spPr>
          <a:xfrm>
            <a:off x="525793" y="4648200"/>
            <a:ext cx="2026905" cy="1120158"/>
          </a:xfrm>
          <a:prstGeom prst="rect">
            <a:avLst/>
          </a:prstGeom>
        </p:spPr>
      </p:pic>
      <p:pic>
        <p:nvPicPr>
          <p:cNvPr id="13" name="Picture 12" descr="image010x.gif"/>
          <p:cNvPicPr>
            <a:picLocks noChangeAspect="1"/>
          </p:cNvPicPr>
          <p:nvPr/>
        </p:nvPicPr>
        <p:blipFill>
          <a:blip r:embed="rId6" cstate="print"/>
          <a:srcRect l="26389" t="33521" r="27778" b="35019"/>
          <a:stretch>
            <a:fillRect/>
          </a:stretch>
        </p:blipFill>
        <p:spPr>
          <a:xfrm>
            <a:off x="2811793" y="4572000"/>
            <a:ext cx="1760207" cy="1120116"/>
          </a:xfrm>
          <a:prstGeom prst="rect">
            <a:avLst/>
          </a:prstGeom>
        </p:spPr>
      </p:pic>
      <p:pic>
        <p:nvPicPr>
          <p:cNvPr id="8" name="Picture 7" descr="img97.jpe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5800" y="2743200"/>
            <a:ext cx="2609850" cy="1438275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-252494" y="-292205"/>
            <a:ext cx="63581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Molecular Orbital Theory- H2</a:t>
            </a:r>
            <a:r>
              <a:rPr lang="en-US" sz="30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343774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21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8340271"/>
              </p:ext>
            </p:extLst>
          </p:nvPr>
        </p:nvGraphicFramePr>
        <p:xfrm>
          <a:off x="2545705" y="1436642"/>
          <a:ext cx="2722064" cy="25205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el" r:id="rId2" imgW="1180588" imgH="1091726" progId="Equation.3">
                  <p:embed/>
                </p:oleObj>
              </mc:Choice>
              <mc:Fallback>
                <p:oleObj name="Formel" r:id="rId2" imgW="1180588" imgH="109172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5705" y="1436642"/>
                        <a:ext cx="2722064" cy="252050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>
            <a:lum bright="-40000" contrast="40000"/>
          </a:blip>
          <a:srcRect/>
          <a:stretch>
            <a:fillRect/>
          </a:stretch>
        </p:blipFill>
        <p:spPr bwMode="auto">
          <a:xfrm>
            <a:off x="1845733" y="636198"/>
            <a:ext cx="5618969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127376" y="13914"/>
            <a:ext cx="905568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Bonding/</a:t>
            </a:r>
            <a:r>
              <a:rPr lang="en-US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Antibonding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energy is f(R</a:t>
            </a:r>
            <a:r>
              <a:rPr lang="en-US" sz="40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AB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)</a:t>
            </a:r>
            <a:endParaRPr lang="en-US" sz="4000" baseline="-2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</p:txBody>
      </p:sp>
      <p:pic>
        <p:nvPicPr>
          <p:cNvPr id="26630" name="Picture 6" descr="img97.jpe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4572000"/>
            <a:ext cx="3790950" cy="2089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5015552" y="729018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0099"/>
                </a:solidFill>
                <a:latin typeface="Comic Sans MS" pitchFamily="66" charset="0"/>
              </a:rPr>
              <a:t>H</a:t>
            </a:r>
            <a:r>
              <a:rPr lang="en-US" sz="4000" b="1" baseline="-25000" dirty="0">
                <a:solidFill>
                  <a:srgbClr val="000099"/>
                </a:solidFill>
                <a:latin typeface="Comic Sans MS" pitchFamily="66" charset="0"/>
              </a:rPr>
              <a:t>2</a:t>
            </a:r>
            <a:r>
              <a:rPr lang="en-US" sz="4000" b="1" baseline="30000" dirty="0">
                <a:solidFill>
                  <a:srgbClr val="000099"/>
                </a:solidFill>
                <a:latin typeface="Comic Sans MS" pitchFamily="66" charset="0"/>
              </a:rPr>
              <a:t>+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327854" y="5750004"/>
            <a:ext cx="5096267" cy="1107996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200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Textbook pictures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: Represents </a:t>
            </a:r>
          </a:p>
          <a:p>
            <a:pPr algn="ctr"/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energies of bonding and anti-bonding </a:t>
            </a:r>
          </a:p>
          <a:p>
            <a:pPr algn="ctr"/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levels at equilibrium R</a:t>
            </a:r>
            <a:r>
              <a:rPr lang="en-US" sz="22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AB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990600"/>
            <a:ext cx="293221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00CC"/>
                </a:solidFill>
                <a:latin typeface="Comic Sans MS" pitchFamily="66" charset="0"/>
              </a:rPr>
              <a:t>S = f(R</a:t>
            </a:r>
            <a:r>
              <a:rPr lang="en-US" sz="2800" b="1" baseline="-25000" dirty="0">
                <a:solidFill>
                  <a:srgbClr val="0000CC"/>
                </a:solidFill>
                <a:latin typeface="Comic Sans MS" pitchFamily="66" charset="0"/>
              </a:rPr>
              <a:t>AB</a:t>
            </a:r>
            <a:r>
              <a:rPr lang="en-US" sz="2800" b="1" dirty="0">
                <a:solidFill>
                  <a:srgbClr val="0000CC"/>
                </a:solidFill>
                <a:latin typeface="Comic Sans MS" pitchFamily="66" charset="0"/>
              </a:rPr>
              <a:t>)</a:t>
            </a:r>
          </a:p>
          <a:p>
            <a:endParaRPr lang="en-US" sz="2800" b="1" dirty="0">
              <a:solidFill>
                <a:srgbClr val="0000CC"/>
              </a:solidFill>
              <a:latin typeface="Comic Sans MS" pitchFamily="66" charset="0"/>
            </a:endParaRPr>
          </a:p>
          <a:p>
            <a:r>
              <a:rPr lang="en-US" sz="2800" b="1" dirty="0" err="1">
                <a:solidFill>
                  <a:srgbClr val="0000CC"/>
                </a:solidFill>
                <a:latin typeface="Comic Sans MS" pitchFamily="66" charset="0"/>
              </a:rPr>
              <a:t>H</a:t>
            </a:r>
            <a:r>
              <a:rPr lang="en-US" sz="2800" b="1" baseline="-25000" dirty="0" err="1">
                <a:solidFill>
                  <a:srgbClr val="0000CC"/>
                </a:solidFill>
                <a:latin typeface="Comic Sans MS" pitchFamily="66" charset="0"/>
              </a:rPr>
              <a:t>ii</a:t>
            </a:r>
            <a:r>
              <a:rPr lang="en-US" sz="2800" b="1" dirty="0">
                <a:solidFill>
                  <a:srgbClr val="0000CC"/>
                </a:solidFill>
                <a:latin typeface="Comic Sans MS" pitchFamily="66" charset="0"/>
              </a:rPr>
              <a:t> = </a:t>
            </a:r>
            <a:r>
              <a:rPr lang="en-US" sz="2800" b="1" dirty="0" err="1">
                <a:solidFill>
                  <a:srgbClr val="0000CC"/>
                </a:solidFill>
                <a:latin typeface="Comic Sans MS" pitchFamily="66" charset="0"/>
              </a:rPr>
              <a:t>H</a:t>
            </a:r>
            <a:r>
              <a:rPr lang="en-US" sz="2800" b="1" baseline="-25000" dirty="0" err="1">
                <a:solidFill>
                  <a:srgbClr val="0000CC"/>
                </a:solidFill>
                <a:latin typeface="Comic Sans MS" pitchFamily="66" charset="0"/>
              </a:rPr>
              <a:t>ii</a:t>
            </a:r>
            <a:r>
              <a:rPr lang="en-US" sz="2800" b="1" dirty="0">
                <a:solidFill>
                  <a:srgbClr val="0000CC"/>
                </a:solidFill>
                <a:latin typeface="Comic Sans MS" pitchFamily="66" charset="0"/>
              </a:rPr>
              <a:t>(R</a:t>
            </a:r>
            <a:r>
              <a:rPr lang="en-US" sz="2800" b="1" baseline="-25000" dirty="0">
                <a:solidFill>
                  <a:srgbClr val="0000CC"/>
                </a:solidFill>
                <a:latin typeface="Comic Sans MS" pitchFamily="66" charset="0"/>
              </a:rPr>
              <a:t>AB</a:t>
            </a:r>
            <a:r>
              <a:rPr lang="en-US" sz="2800" b="1" dirty="0">
                <a:solidFill>
                  <a:srgbClr val="0000CC"/>
                </a:solidFill>
                <a:latin typeface="Comic Sans MS" pitchFamily="66" charset="0"/>
              </a:rPr>
              <a:t>)</a:t>
            </a:r>
          </a:p>
          <a:p>
            <a:r>
              <a:rPr lang="en-US" sz="2800" b="1" dirty="0" err="1">
                <a:solidFill>
                  <a:srgbClr val="0000CC"/>
                </a:solidFill>
                <a:latin typeface="Comic Sans MS" pitchFamily="66" charset="0"/>
              </a:rPr>
              <a:t>H</a:t>
            </a:r>
            <a:r>
              <a:rPr lang="en-US" sz="2800" b="1" baseline="-25000" dirty="0" err="1">
                <a:solidFill>
                  <a:srgbClr val="0000CC"/>
                </a:solidFill>
                <a:latin typeface="Comic Sans MS" pitchFamily="66" charset="0"/>
              </a:rPr>
              <a:t>ij</a:t>
            </a:r>
            <a:r>
              <a:rPr lang="en-US" sz="2800" b="1" dirty="0">
                <a:solidFill>
                  <a:srgbClr val="0000CC"/>
                </a:solidFill>
                <a:latin typeface="Comic Sans MS" pitchFamily="66" charset="0"/>
              </a:rPr>
              <a:t> = </a:t>
            </a:r>
            <a:r>
              <a:rPr lang="en-US" sz="2800" b="1" dirty="0" err="1">
                <a:solidFill>
                  <a:srgbClr val="0000CC"/>
                </a:solidFill>
                <a:latin typeface="Comic Sans MS" pitchFamily="66" charset="0"/>
              </a:rPr>
              <a:t>H</a:t>
            </a:r>
            <a:r>
              <a:rPr lang="en-US" sz="2800" b="1" baseline="-25000" dirty="0" err="1">
                <a:solidFill>
                  <a:srgbClr val="0000CC"/>
                </a:solidFill>
                <a:latin typeface="Comic Sans MS" pitchFamily="66" charset="0"/>
              </a:rPr>
              <a:t>ij</a:t>
            </a:r>
            <a:r>
              <a:rPr lang="en-US" sz="2800" b="1" dirty="0">
                <a:solidFill>
                  <a:srgbClr val="0000CC"/>
                </a:solidFill>
                <a:latin typeface="Comic Sans MS" pitchFamily="66" charset="0"/>
              </a:rPr>
              <a:t>(R</a:t>
            </a:r>
            <a:r>
              <a:rPr lang="en-US" sz="2800" b="1" baseline="-25000" dirty="0">
                <a:solidFill>
                  <a:srgbClr val="0000CC"/>
                </a:solidFill>
                <a:latin typeface="Comic Sans MS" pitchFamily="66" charset="0"/>
              </a:rPr>
              <a:t>AB</a:t>
            </a:r>
            <a:r>
              <a:rPr lang="en-US" sz="2800" b="1" dirty="0">
                <a:solidFill>
                  <a:srgbClr val="0000CC"/>
                </a:solidFill>
                <a:latin typeface="Comic Sans MS" pitchFamily="66" charset="0"/>
              </a:rPr>
              <a:t>)</a:t>
            </a:r>
          </a:p>
          <a:p>
            <a:endParaRPr lang="en-US" sz="2800" b="1" dirty="0">
              <a:solidFill>
                <a:srgbClr val="0000CC"/>
              </a:solidFill>
              <a:latin typeface="Comic Sans MS" pitchFamily="66" charset="0"/>
            </a:endParaRPr>
          </a:p>
          <a:p>
            <a:r>
              <a:rPr lang="en-US" sz="2800" b="1" dirty="0">
                <a:solidFill>
                  <a:srgbClr val="0000CC"/>
                </a:solidFill>
                <a:latin typeface="Comic Sans MS" pitchFamily="66" charset="0"/>
              </a:rPr>
              <a:t>Energy = E(R</a:t>
            </a:r>
            <a:r>
              <a:rPr lang="en-US" sz="2800" b="1" baseline="-25000" dirty="0">
                <a:solidFill>
                  <a:srgbClr val="0000CC"/>
                </a:solidFill>
                <a:latin typeface="Comic Sans MS" pitchFamily="66" charset="0"/>
              </a:rPr>
              <a:t>AB</a:t>
            </a:r>
            <a:r>
              <a:rPr lang="en-US" sz="2800" b="1" dirty="0">
                <a:solidFill>
                  <a:srgbClr val="0000CC"/>
                </a:solidFill>
                <a:latin typeface="Comic Sans MS" pitchFamily="66" charset="0"/>
              </a:rPr>
              <a:t>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768532" y="632725"/>
            <a:ext cx="45719" cy="335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327854" y="4436795"/>
            <a:ext cx="5331909" cy="1200329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9900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Calculate energies as a function</a:t>
            </a:r>
          </a:p>
          <a:p>
            <a:pPr algn="ctr"/>
            <a:r>
              <a:rPr lang="en-US" sz="2400" dirty="0">
                <a:solidFill>
                  <a:srgbClr val="9900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Of internuclear separation, R</a:t>
            </a:r>
            <a:r>
              <a:rPr lang="en-US" sz="2400" baseline="-25000" dirty="0">
                <a:solidFill>
                  <a:srgbClr val="9900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AB</a:t>
            </a:r>
            <a:r>
              <a:rPr lang="en-US" sz="2400" dirty="0">
                <a:solidFill>
                  <a:srgbClr val="9900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:</a:t>
            </a:r>
          </a:p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A bound state and an unbound state</a:t>
            </a:r>
          </a:p>
        </p:txBody>
      </p:sp>
      <p:sp>
        <p:nvSpPr>
          <p:cNvPr id="13" name="Oval 12"/>
          <p:cNvSpPr/>
          <p:nvPr/>
        </p:nvSpPr>
        <p:spPr>
          <a:xfrm>
            <a:off x="1266825" y="4171951"/>
            <a:ext cx="1238250" cy="2514599"/>
          </a:xfrm>
          <a:prstGeom prst="ellipse">
            <a:avLst/>
          </a:prstGeom>
          <a:noFill/>
          <a:ln w="762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1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2" grpId="0" animBg="1"/>
      <p:bldP spid="10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2-mol-ion-largedist_bonding.bmp"/>
          <p:cNvPicPr>
            <a:picLocks noChangeAspect="1"/>
          </p:cNvPicPr>
          <p:nvPr/>
        </p:nvPicPr>
        <p:blipFill>
          <a:blip r:embed="rId2" cstate="print"/>
          <a:srcRect t="7500"/>
          <a:stretch>
            <a:fillRect/>
          </a:stretch>
        </p:blipFill>
        <p:spPr>
          <a:xfrm>
            <a:off x="304800" y="838200"/>
            <a:ext cx="4085336" cy="2743200"/>
          </a:xfrm>
          <a:prstGeom prst="rect">
            <a:avLst/>
          </a:prstGeom>
        </p:spPr>
      </p:pic>
      <p:pic>
        <p:nvPicPr>
          <p:cNvPr id="3" name="Picture 2" descr="H2-mol-ion-small_dist_bonding.bmp"/>
          <p:cNvPicPr>
            <a:picLocks noChangeAspect="1"/>
          </p:cNvPicPr>
          <p:nvPr/>
        </p:nvPicPr>
        <p:blipFill>
          <a:blip r:embed="rId3" cstate="print"/>
          <a:srcRect l="8759" t="12408" r="8034"/>
          <a:stretch>
            <a:fillRect/>
          </a:stretch>
        </p:blipFill>
        <p:spPr>
          <a:xfrm>
            <a:off x="4572000" y="838200"/>
            <a:ext cx="4009292" cy="2743200"/>
          </a:xfrm>
          <a:prstGeom prst="rect">
            <a:avLst/>
          </a:prstGeom>
        </p:spPr>
      </p:pic>
      <p:pic>
        <p:nvPicPr>
          <p:cNvPr id="4" name="Picture 3" descr="H2-mol-ion-largedist_antibonding.bmp"/>
          <p:cNvPicPr>
            <a:picLocks noChangeAspect="1"/>
          </p:cNvPicPr>
          <p:nvPr/>
        </p:nvPicPr>
        <p:blipFill>
          <a:blip r:embed="rId4" cstate="print"/>
          <a:srcRect t="5312"/>
          <a:stretch>
            <a:fillRect/>
          </a:stretch>
        </p:blipFill>
        <p:spPr>
          <a:xfrm>
            <a:off x="267467" y="3810000"/>
            <a:ext cx="4075933" cy="2743200"/>
          </a:xfrm>
          <a:prstGeom prst="rect">
            <a:avLst/>
          </a:prstGeom>
        </p:spPr>
      </p:pic>
      <p:pic>
        <p:nvPicPr>
          <p:cNvPr id="5" name="Picture 4" descr="H2-mol-ion-small_dist_antibonding.bmp"/>
          <p:cNvPicPr>
            <a:picLocks noChangeAspect="1"/>
          </p:cNvPicPr>
          <p:nvPr/>
        </p:nvPicPr>
        <p:blipFill>
          <a:blip r:embed="rId5" cstate="print"/>
          <a:srcRect l="9524" t="11790" r="11905"/>
          <a:stretch>
            <a:fillRect/>
          </a:stretch>
        </p:blipFill>
        <p:spPr>
          <a:xfrm>
            <a:off x="4525499" y="3810000"/>
            <a:ext cx="4008901" cy="2743200"/>
          </a:xfrm>
          <a:prstGeom prst="rect">
            <a:avLst/>
          </a:prstGeom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16000" y="-13648"/>
            <a:ext cx="913262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Electron Densities and Energy: f(R</a:t>
            </a:r>
            <a:r>
              <a:rPr lang="en-US" sz="40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AB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22007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0" y="0"/>
            <a:ext cx="9144000" cy="787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/>
                <a:ea typeface="+mj-ea"/>
                <a:cs typeface="Georgia"/>
              </a:rPr>
              <a:t>Stabilization due to Bond-formation</a:t>
            </a:r>
            <a:endParaRPr kumimoji="0" lang="en-US" sz="4000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eorgia"/>
              <a:ea typeface="+mj-ea"/>
              <a:cs typeface="Georgia"/>
            </a:endParaRPr>
          </a:p>
        </p:txBody>
      </p:sp>
      <p:pic>
        <p:nvPicPr>
          <p:cNvPr id="3" name="Picture 4" descr="h2_fixe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19300" y="2866600"/>
            <a:ext cx="5105400" cy="296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675015" y="968859"/>
            <a:ext cx="8008498" cy="1785104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000099"/>
                </a:solidFill>
                <a:latin typeface="Georgia"/>
                <a:cs typeface="Georgia"/>
              </a:rPr>
              <a:t>E(4 charges @ </a:t>
            </a:r>
            <a:r>
              <a:rPr lang="en-US" sz="2200" b="1" dirty="0">
                <a:solidFill>
                  <a:srgbClr val="000099"/>
                </a:solidFill>
                <a:latin typeface="Georgia"/>
                <a:cs typeface="Georgia"/>
                <a:sym typeface="Symbol"/>
              </a:rPr>
              <a:t></a:t>
            </a:r>
            <a:r>
              <a:rPr lang="en-US" sz="2200" b="1" dirty="0">
                <a:solidFill>
                  <a:srgbClr val="000099"/>
                </a:solidFill>
                <a:latin typeface="Georgia"/>
                <a:cs typeface="Georgia"/>
              </a:rPr>
              <a:t>) - E(2 H-Atoms) = ~ 2642 kJ/mole</a:t>
            </a:r>
          </a:p>
          <a:p>
            <a:endParaRPr lang="en-US" sz="2200" b="1" dirty="0">
              <a:solidFill>
                <a:srgbClr val="000099"/>
              </a:solidFill>
              <a:latin typeface="Georgia"/>
              <a:cs typeface="Georgia"/>
            </a:endParaRPr>
          </a:p>
          <a:p>
            <a:r>
              <a:rPr lang="en-US" sz="2200" b="1" dirty="0">
                <a:solidFill>
                  <a:srgbClr val="000099"/>
                </a:solidFill>
                <a:latin typeface="Georgia"/>
                <a:cs typeface="Georgia"/>
              </a:rPr>
              <a:t>E(2 H-Atoms @ </a:t>
            </a:r>
            <a:r>
              <a:rPr lang="en-US" sz="2200" b="1" dirty="0">
                <a:solidFill>
                  <a:srgbClr val="000099"/>
                </a:solidFill>
                <a:latin typeface="Georgia"/>
                <a:cs typeface="Georgia"/>
                <a:sym typeface="Symbol"/>
              </a:rPr>
              <a:t></a:t>
            </a:r>
            <a:r>
              <a:rPr lang="en-US" sz="2200" b="1" dirty="0">
                <a:solidFill>
                  <a:srgbClr val="000099"/>
                </a:solidFill>
                <a:latin typeface="Georgia"/>
                <a:cs typeface="Georgia"/>
              </a:rPr>
              <a:t>) - E(H</a:t>
            </a:r>
            <a:r>
              <a:rPr lang="en-US" sz="2200" b="1" baseline="-25000" dirty="0">
                <a:solidFill>
                  <a:srgbClr val="000099"/>
                </a:solidFill>
                <a:latin typeface="Georgia"/>
                <a:cs typeface="Georgia"/>
              </a:rPr>
              <a:t>2</a:t>
            </a:r>
            <a:r>
              <a:rPr lang="en-US" sz="2200" b="1" dirty="0">
                <a:solidFill>
                  <a:srgbClr val="000099"/>
                </a:solidFill>
                <a:latin typeface="Georgia"/>
                <a:cs typeface="Georgia"/>
              </a:rPr>
              <a:t> molecule) = ~ 436 kJ/mole</a:t>
            </a:r>
          </a:p>
          <a:p>
            <a:endParaRPr lang="en-US" sz="2200" b="1" dirty="0">
              <a:solidFill>
                <a:srgbClr val="000099"/>
              </a:solidFill>
              <a:latin typeface="Georgia"/>
              <a:cs typeface="Georgia"/>
            </a:endParaRPr>
          </a:p>
          <a:p>
            <a:r>
              <a:rPr lang="en-US" sz="2200" b="1" dirty="0">
                <a:solidFill>
                  <a:srgbClr val="000099"/>
                </a:solidFill>
                <a:latin typeface="Georgia"/>
                <a:cs typeface="Georgia"/>
                <a:sym typeface="Wingdings" pitchFamily="2" charset="2"/>
              </a:rPr>
              <a:t> Chemical bond lowers the total energy by only ~17%</a:t>
            </a:r>
            <a:endParaRPr lang="en-US" sz="2200" b="1" dirty="0">
              <a:solidFill>
                <a:srgbClr val="000099"/>
              </a:solidFill>
              <a:latin typeface="Georgia"/>
              <a:cs typeface="Georgia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4578" y="5943600"/>
            <a:ext cx="9129422" cy="830997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Charge distribution in H</a:t>
            </a:r>
            <a:r>
              <a:rPr lang="en-US" sz="2400" baseline="-2500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2</a:t>
            </a:r>
            <a:r>
              <a:rPr lang="en-US" sz="240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 molecule not very different from </a:t>
            </a:r>
          </a:p>
          <a:p>
            <a:pPr algn="ctr"/>
            <a:r>
              <a:rPr lang="en-US" sz="240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Superposition of the charge distribution of individual atoms</a:t>
            </a:r>
            <a:endParaRPr lang="en-US" sz="2400" baseline="-25000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13409316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9900" y="0"/>
            <a:ext cx="8229600" cy="787400"/>
          </a:xfrm>
        </p:spPr>
        <p:txBody>
          <a:bodyPr/>
          <a:lstStyle/>
          <a:p>
            <a:pPr eaLnBrk="1" hangingPunct="1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Simplest Molecule: H</a:t>
            </a:r>
            <a:r>
              <a:rPr lang="en-US" sz="36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2</a:t>
            </a:r>
            <a:r>
              <a:rPr lang="en-US" sz="36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+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 - 1electron</a:t>
            </a:r>
            <a:endParaRPr lang="en-US" sz="3600" baseline="-2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/>
              <a:cs typeface="Georgia"/>
            </a:endParaRPr>
          </a:p>
        </p:txBody>
      </p:sp>
      <p:grpSp>
        <p:nvGrpSpPr>
          <p:cNvPr id="3" name="Group 25"/>
          <p:cNvGrpSpPr/>
          <p:nvPr/>
        </p:nvGrpSpPr>
        <p:grpSpPr>
          <a:xfrm>
            <a:off x="815607" y="1442285"/>
            <a:ext cx="4442195" cy="1377116"/>
            <a:chOff x="5933040" y="891832"/>
            <a:chExt cx="3058560" cy="866842"/>
          </a:xfrm>
        </p:grpSpPr>
        <p:sp>
          <p:nvSpPr>
            <p:cNvPr id="8201" name="Oval 8"/>
            <p:cNvSpPr>
              <a:spLocks noChangeArrowheads="1"/>
            </p:cNvSpPr>
            <p:nvPr/>
          </p:nvSpPr>
          <p:spPr bwMode="auto">
            <a:xfrm>
              <a:off x="5933040" y="1597419"/>
              <a:ext cx="165813" cy="16125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Georgia"/>
                <a:cs typeface="Georgia"/>
              </a:endParaRPr>
            </a:p>
          </p:txBody>
        </p:sp>
        <p:sp>
          <p:nvSpPr>
            <p:cNvPr id="8202" name="Oval 9"/>
            <p:cNvSpPr>
              <a:spLocks noChangeArrowheads="1"/>
            </p:cNvSpPr>
            <p:nvPr/>
          </p:nvSpPr>
          <p:spPr bwMode="auto">
            <a:xfrm>
              <a:off x="8825787" y="1597419"/>
              <a:ext cx="165813" cy="16125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Georgia"/>
                <a:cs typeface="Georgia"/>
              </a:endParaRPr>
            </a:p>
          </p:txBody>
        </p:sp>
        <p:sp>
          <p:nvSpPr>
            <p:cNvPr id="8203" name="Line 10"/>
            <p:cNvSpPr>
              <a:spLocks noChangeShapeType="1"/>
            </p:cNvSpPr>
            <p:nvPr/>
          </p:nvSpPr>
          <p:spPr bwMode="auto">
            <a:xfrm>
              <a:off x="6030930" y="1677075"/>
              <a:ext cx="2844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Georgia"/>
                <a:cs typeface="Georgia"/>
              </a:endParaRPr>
            </a:p>
          </p:txBody>
        </p:sp>
        <p:sp>
          <p:nvSpPr>
            <p:cNvPr id="8204" name="Oval 11"/>
            <p:cNvSpPr>
              <a:spLocks noChangeArrowheads="1"/>
            </p:cNvSpPr>
            <p:nvPr/>
          </p:nvSpPr>
          <p:spPr bwMode="auto">
            <a:xfrm>
              <a:off x="6525717" y="891832"/>
              <a:ext cx="76569" cy="47557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Georgia"/>
                <a:cs typeface="Georgia"/>
              </a:endParaRPr>
            </a:p>
          </p:txBody>
        </p:sp>
        <p:sp>
          <p:nvSpPr>
            <p:cNvPr id="8206" name="Line 13"/>
            <p:cNvSpPr>
              <a:spLocks noChangeShapeType="1"/>
            </p:cNvSpPr>
            <p:nvPr/>
          </p:nvSpPr>
          <p:spPr bwMode="auto">
            <a:xfrm flipV="1">
              <a:off x="6014948" y="894113"/>
              <a:ext cx="543389" cy="8004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Georgia"/>
                <a:cs typeface="Georgia"/>
              </a:endParaRPr>
            </a:p>
          </p:txBody>
        </p:sp>
        <p:sp>
          <p:nvSpPr>
            <p:cNvPr id="8208" name="Line 15"/>
            <p:cNvSpPr>
              <a:spLocks noChangeShapeType="1"/>
            </p:cNvSpPr>
            <p:nvPr/>
          </p:nvSpPr>
          <p:spPr bwMode="auto">
            <a:xfrm>
              <a:off x="6576317" y="911598"/>
              <a:ext cx="2349357" cy="7829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Georgia"/>
                <a:cs typeface="Georgia"/>
              </a:endParaRPr>
            </a:p>
          </p:txBody>
        </p:sp>
        <p:sp>
          <p:nvSpPr>
            <p:cNvPr id="8211" name="Text Box 18"/>
            <p:cNvSpPr txBox="1">
              <a:spLocks noChangeArrowheads="1"/>
            </p:cNvSpPr>
            <p:nvPr/>
          </p:nvSpPr>
          <p:spPr bwMode="auto">
            <a:xfrm>
              <a:off x="7102839" y="1471557"/>
              <a:ext cx="439506" cy="232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eorgia"/>
                  <a:cs typeface="Georgia"/>
                </a:rPr>
                <a:t>R</a:t>
              </a:r>
            </a:p>
          </p:txBody>
        </p:sp>
        <p:sp>
          <p:nvSpPr>
            <p:cNvPr id="8212" name="Text Box 19"/>
            <p:cNvSpPr txBox="1">
              <a:spLocks noChangeArrowheads="1"/>
            </p:cNvSpPr>
            <p:nvPr/>
          </p:nvSpPr>
          <p:spPr bwMode="auto">
            <a:xfrm>
              <a:off x="5990844" y="1111457"/>
              <a:ext cx="342033" cy="232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Georgia"/>
                  <a:cs typeface="Georgia"/>
                </a:rPr>
                <a:t>r</a:t>
              </a:r>
              <a:r>
                <a:rPr lang="en-US" b="1" baseline="-25000" dirty="0">
                  <a:latin typeface="Georgia"/>
                  <a:cs typeface="Georgia"/>
                </a:rPr>
                <a:t>1A</a:t>
              </a:r>
            </a:p>
          </p:txBody>
        </p:sp>
        <p:sp>
          <p:nvSpPr>
            <p:cNvPr id="8213" name="Text Box 20"/>
            <p:cNvSpPr txBox="1">
              <a:spLocks noChangeArrowheads="1"/>
            </p:cNvSpPr>
            <p:nvPr/>
          </p:nvSpPr>
          <p:spPr bwMode="auto">
            <a:xfrm>
              <a:off x="7445339" y="983737"/>
              <a:ext cx="587339" cy="232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Georgia"/>
                  <a:cs typeface="Georgia"/>
                </a:rPr>
                <a:t>r</a:t>
              </a:r>
              <a:r>
                <a:rPr lang="en-US" b="1" baseline="-25000" dirty="0">
                  <a:latin typeface="Georgia"/>
                  <a:cs typeface="Georgia"/>
                </a:rPr>
                <a:t>1B</a:t>
              </a:r>
            </a:p>
          </p:txBody>
        </p:sp>
      </p:grpSp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2057400" y="990600"/>
            <a:ext cx="314060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A50021"/>
                </a:solidFill>
                <a:latin typeface="Georgia"/>
                <a:cs typeface="Georgia"/>
              </a:rPr>
              <a:t>2 Nuclei + 1 Electron</a:t>
            </a:r>
          </a:p>
        </p:txBody>
      </p:sp>
      <p:sp>
        <p:nvSpPr>
          <p:cNvPr id="28" name="Text Box 6"/>
          <p:cNvSpPr txBox="1">
            <a:spLocks noChangeArrowheads="1"/>
          </p:cNvSpPr>
          <p:nvPr/>
        </p:nvSpPr>
        <p:spPr bwMode="auto">
          <a:xfrm>
            <a:off x="460470" y="3410339"/>
            <a:ext cx="776586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H</a:t>
            </a:r>
            <a:r>
              <a:rPr lang="en-US" sz="2200" baseline="-25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2</a:t>
            </a:r>
            <a:r>
              <a:rPr lang="en-US" sz="2200" baseline="30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+</a:t>
            </a:r>
            <a:r>
              <a:rPr lang="en-US" sz="2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 Molecule Ion 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Exists</a:t>
            </a:r>
            <a:r>
              <a:rPr lang="en-US" sz="2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, Stable (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Experimentally observed</a:t>
            </a:r>
            <a:r>
              <a:rPr lang="en-US" sz="2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) </a:t>
            </a:r>
          </a:p>
          <a:p>
            <a:r>
              <a:rPr lang="en-US" sz="2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Bond length ~ 1Å (2a</a:t>
            </a:r>
            <a:r>
              <a:rPr lang="en-US" sz="2200" baseline="-25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0</a:t>
            </a:r>
            <a:r>
              <a:rPr lang="en-US" sz="2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) ; Bond Energy ~ 270 kJ/mole (0.1E</a:t>
            </a:r>
            <a:r>
              <a:rPr lang="en-US" sz="2200" baseline="-25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H</a:t>
            </a:r>
            <a:r>
              <a:rPr lang="en-US" sz="2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) </a:t>
            </a:r>
          </a:p>
        </p:txBody>
      </p:sp>
      <p:sp>
        <p:nvSpPr>
          <p:cNvPr id="29" name="Text Box 6"/>
          <p:cNvSpPr txBox="1">
            <a:spLocks noChangeArrowheads="1"/>
          </p:cNvSpPr>
          <p:nvPr/>
        </p:nvSpPr>
        <p:spPr bwMode="auto">
          <a:xfrm>
            <a:off x="0" y="4536519"/>
            <a:ext cx="9144000" cy="1938992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One more electron complicate matters to great extent! </a:t>
            </a:r>
          </a:p>
          <a:p>
            <a:pPr algn="ctr"/>
            <a:r>
              <a:rPr 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Just like many electron atoms – So, we need to build a </a:t>
            </a:r>
          </a:p>
          <a:p>
            <a:pPr algn="ctr"/>
            <a:r>
              <a:rPr 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Model with H</a:t>
            </a:r>
            <a:r>
              <a:rPr lang="en-US" sz="2400" baseline="-25000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2</a:t>
            </a:r>
            <a:r>
              <a:rPr lang="en-US" sz="2400" baseline="30000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+</a:t>
            </a:r>
            <a:r>
              <a:rPr 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 and get insight into chemical bonding</a:t>
            </a:r>
          </a:p>
          <a:p>
            <a:pPr algn="ctr"/>
            <a:endParaRPr lang="en-US" sz="2400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/>
              <a:cs typeface="Georgia"/>
            </a:endParaRPr>
          </a:p>
          <a:p>
            <a:pPr algn="ctr"/>
            <a:r>
              <a:rPr 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Then extend model for other multi-electronic molecules </a:t>
            </a:r>
          </a:p>
        </p:txBody>
      </p:sp>
    </p:spTree>
    <p:extLst>
      <p:ext uri="{BB962C8B-B14F-4D97-AF65-F5344CB8AC3E}">
        <p14:creationId xmlns:p14="http://schemas.microsoft.com/office/powerpoint/2010/main" val="2287260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467" y="47077"/>
            <a:ext cx="73914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3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Bonding: H</a:t>
            </a:r>
            <a:r>
              <a:rPr lang="en-US" sz="3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</a:t>
            </a:r>
            <a:r>
              <a:rPr lang="en-US" sz="3800" baseline="6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+</a:t>
            </a:r>
            <a:r>
              <a:rPr lang="en-US" sz="3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and H</a:t>
            </a:r>
            <a:r>
              <a:rPr lang="en-US" sz="3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</a:t>
            </a:r>
            <a:r>
              <a:rPr lang="en-US" sz="3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molecules</a:t>
            </a:r>
            <a:endParaRPr lang="en-US" sz="3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pSp>
        <p:nvGrpSpPr>
          <p:cNvPr id="3" name="Group 68"/>
          <p:cNvGrpSpPr/>
          <p:nvPr/>
        </p:nvGrpSpPr>
        <p:grpSpPr>
          <a:xfrm>
            <a:off x="457200" y="914400"/>
            <a:ext cx="2400300" cy="1790700"/>
            <a:chOff x="647700" y="1308100"/>
            <a:chExt cx="2400300" cy="1790700"/>
          </a:xfrm>
        </p:grpSpPr>
        <p:grpSp>
          <p:nvGrpSpPr>
            <p:cNvPr id="4" name="Group 46"/>
            <p:cNvGrpSpPr/>
            <p:nvPr/>
          </p:nvGrpSpPr>
          <p:grpSpPr>
            <a:xfrm>
              <a:off x="647700" y="1371600"/>
              <a:ext cx="2400300" cy="1727200"/>
              <a:chOff x="647700" y="1371600"/>
              <a:chExt cx="2400300" cy="1727200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 rot="5400000" flipH="1" flipV="1">
                <a:off x="1636968" y="1840168"/>
                <a:ext cx="863600" cy="434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2056606" y="1829594"/>
                <a:ext cx="915988" cy="4572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V="1">
                <a:off x="914400" y="1600200"/>
                <a:ext cx="1371600" cy="9144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914400" y="2514600"/>
                <a:ext cx="18288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14"/>
              <p:cNvGrpSpPr/>
              <p:nvPr/>
            </p:nvGrpSpPr>
            <p:grpSpPr>
              <a:xfrm>
                <a:off x="736600" y="2298700"/>
                <a:ext cx="381000" cy="400110"/>
                <a:chOff x="4572000" y="3962400"/>
                <a:chExt cx="381000" cy="400110"/>
              </a:xfrm>
            </p:grpSpPr>
            <p:sp>
              <p:nvSpPr>
                <p:cNvPr id="6" name="Oval 5"/>
                <p:cNvSpPr/>
                <p:nvPr/>
              </p:nvSpPr>
              <p:spPr>
                <a:xfrm>
                  <a:off x="4572000" y="3975100"/>
                  <a:ext cx="381000" cy="381000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4572000" y="3962400"/>
                  <a:ext cx="36580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400"/>
                  <a:r>
                    <a:rPr lang="en-US" sz="2000" b="1" dirty="0">
                      <a:solidFill>
                        <a:prstClr val="black"/>
                      </a:solidFill>
                      <a:latin typeface="Georgia" pitchFamily="18" charset="0"/>
                    </a:rPr>
                    <a:t>+</a:t>
                  </a:r>
                  <a:endParaRPr lang="en-US" sz="2000" b="1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8" name="Group 15"/>
              <p:cNvGrpSpPr/>
              <p:nvPr/>
            </p:nvGrpSpPr>
            <p:grpSpPr>
              <a:xfrm>
                <a:off x="2133600" y="1371600"/>
                <a:ext cx="282450" cy="400110"/>
                <a:chOff x="2707594" y="2743200"/>
                <a:chExt cx="282450" cy="400110"/>
              </a:xfrm>
            </p:grpSpPr>
            <p:sp>
              <p:nvSpPr>
                <p:cNvPr id="7" name="Oval 6"/>
                <p:cNvSpPr/>
                <p:nvPr/>
              </p:nvSpPr>
              <p:spPr>
                <a:xfrm>
                  <a:off x="2743200" y="2844800"/>
                  <a:ext cx="228600" cy="2286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2707594" y="2743200"/>
                  <a:ext cx="282450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400"/>
                  <a:r>
                    <a:rPr lang="en-US" sz="2000" b="1" dirty="0">
                      <a:solidFill>
                        <a:prstClr val="black"/>
                      </a:solidFill>
                      <a:latin typeface="Georgia" pitchFamily="18" charset="0"/>
                    </a:rPr>
                    <a:t>-</a:t>
                  </a:r>
                  <a:endParaRPr lang="en-US" sz="2000" b="1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11" name="Group 28"/>
              <p:cNvGrpSpPr/>
              <p:nvPr/>
            </p:nvGrpSpPr>
            <p:grpSpPr>
              <a:xfrm>
                <a:off x="2565400" y="2298700"/>
                <a:ext cx="381000" cy="400110"/>
                <a:chOff x="4572000" y="3962400"/>
                <a:chExt cx="381000" cy="400110"/>
              </a:xfrm>
            </p:grpSpPr>
            <p:sp>
              <p:nvSpPr>
                <p:cNvPr id="30" name="Oval 29"/>
                <p:cNvSpPr/>
                <p:nvPr/>
              </p:nvSpPr>
              <p:spPr>
                <a:xfrm>
                  <a:off x="4572000" y="3975100"/>
                  <a:ext cx="381000" cy="381000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4572000" y="3962400"/>
                  <a:ext cx="36580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400"/>
                  <a:r>
                    <a:rPr lang="en-US" sz="2000" b="1" dirty="0">
                      <a:solidFill>
                        <a:prstClr val="black"/>
                      </a:solidFill>
                      <a:latin typeface="Georgia" pitchFamily="18" charset="0"/>
                    </a:rPr>
                    <a:t>+</a:t>
                  </a:r>
                  <a:endParaRPr lang="en-US" sz="2000" b="1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34" name="Rectangle 33"/>
              <p:cNvSpPr/>
              <p:nvPr/>
            </p:nvSpPr>
            <p:spPr>
              <a:xfrm>
                <a:off x="1651000" y="2463800"/>
                <a:ext cx="4010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2400" i="1" dirty="0">
                    <a:solidFill>
                      <a:prstClr val="black"/>
                    </a:solidFill>
                    <a:latin typeface="Georgia" pitchFamily="18" charset="0"/>
                  </a:rPr>
                  <a:t>R</a:t>
                </a:r>
                <a:endParaRPr lang="en-US" sz="2400" i="1" baseline="-250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647700" y="2628900"/>
                <a:ext cx="5725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2400" i="1" dirty="0">
                    <a:solidFill>
                      <a:prstClr val="black"/>
                    </a:solidFill>
                    <a:latin typeface="Georgia" pitchFamily="18" charset="0"/>
                  </a:rPr>
                  <a:t>H</a:t>
                </a:r>
                <a:r>
                  <a:rPr lang="en-US" sz="2400" i="1" baseline="-25000" dirty="0">
                    <a:solidFill>
                      <a:prstClr val="black"/>
                    </a:solidFill>
                    <a:latin typeface="Georgia" pitchFamily="18" charset="0"/>
                  </a:rPr>
                  <a:t>A</a:t>
                </a: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475407" y="2637135"/>
                <a:ext cx="5725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2400" i="1" dirty="0">
                    <a:solidFill>
                      <a:prstClr val="black"/>
                    </a:solidFill>
                    <a:latin typeface="Georgia" pitchFamily="18" charset="0"/>
                  </a:rPr>
                  <a:t>H</a:t>
                </a:r>
                <a:r>
                  <a:rPr lang="en-US" sz="2400" i="1" baseline="-25000" dirty="0">
                    <a:solidFill>
                      <a:prstClr val="black"/>
                    </a:solidFill>
                    <a:latin typeface="Georgia" pitchFamily="18" charset="0"/>
                  </a:rPr>
                  <a:t>B</a:t>
                </a: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1219200" y="1625600"/>
                <a:ext cx="4651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2400" i="1" dirty="0" err="1">
                    <a:solidFill>
                      <a:prstClr val="black"/>
                    </a:solidFill>
                    <a:latin typeface="Georgia" pitchFamily="18" charset="0"/>
                  </a:rPr>
                  <a:t>r</a:t>
                </a:r>
                <a:r>
                  <a:rPr lang="en-US" sz="2400" i="1" baseline="-25000" dirty="0" err="1">
                    <a:solidFill>
                      <a:prstClr val="black"/>
                    </a:solidFill>
                    <a:latin typeface="Georgia" pitchFamily="18" charset="0"/>
                  </a:rPr>
                  <a:t>A</a:t>
                </a:r>
                <a:endParaRPr lang="en-US" sz="2400" i="1" baseline="-250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452850" y="1676400"/>
                <a:ext cx="4619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2400" i="1" dirty="0" err="1">
                    <a:solidFill>
                      <a:prstClr val="black"/>
                    </a:solidFill>
                    <a:latin typeface="Georgia" pitchFamily="18" charset="0"/>
                  </a:rPr>
                  <a:t>r</a:t>
                </a:r>
                <a:r>
                  <a:rPr lang="en-US" sz="2400" i="1" baseline="-25000" dirty="0" err="1">
                    <a:solidFill>
                      <a:prstClr val="black"/>
                    </a:solidFill>
                    <a:latin typeface="Georgia" pitchFamily="18" charset="0"/>
                  </a:rPr>
                  <a:t>B</a:t>
                </a:r>
                <a:endParaRPr lang="en-US" sz="2400" i="1" baseline="-250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943100" y="1981200"/>
                <a:ext cx="3273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2400" i="1" dirty="0">
                    <a:solidFill>
                      <a:prstClr val="black"/>
                    </a:solidFill>
                    <a:latin typeface="Georgia" pitchFamily="18" charset="0"/>
                  </a:rPr>
                  <a:t>r</a:t>
                </a:r>
                <a:endParaRPr lang="en-US" sz="2400" i="1" baseline="-25000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sp>
          <p:nvSpPr>
            <p:cNvPr id="68" name="Rectangle 67"/>
            <p:cNvSpPr/>
            <p:nvPr/>
          </p:nvSpPr>
          <p:spPr>
            <a:xfrm>
              <a:off x="2324100" y="1308100"/>
              <a:ext cx="4074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e</a:t>
              </a:r>
              <a:r>
                <a:rPr lang="en-US" sz="2400" i="1" baseline="30000" dirty="0">
                  <a:solidFill>
                    <a:prstClr val="black"/>
                  </a:solidFill>
                  <a:latin typeface="Georgia" pitchFamily="18" charset="0"/>
                </a:rPr>
                <a:t>-</a:t>
              </a:r>
              <a:endParaRPr lang="en-US" sz="2400" i="1" baseline="300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2" name="Group 102"/>
          <p:cNvGrpSpPr/>
          <p:nvPr/>
        </p:nvGrpSpPr>
        <p:grpSpPr>
          <a:xfrm>
            <a:off x="304800" y="3733800"/>
            <a:ext cx="3239593" cy="2430165"/>
            <a:chOff x="228600" y="3136900"/>
            <a:chExt cx="3239593" cy="2430165"/>
          </a:xfrm>
        </p:grpSpPr>
        <p:cxnSp>
          <p:nvCxnSpPr>
            <p:cNvPr id="97" name="Straight Connector 96"/>
            <p:cNvCxnSpPr/>
            <p:nvPr/>
          </p:nvCxnSpPr>
          <p:spPr>
            <a:xfrm rot="16200000" flipH="1">
              <a:off x="685006" y="4572794"/>
              <a:ext cx="915988" cy="45720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V="1">
              <a:off x="1295400" y="4343400"/>
              <a:ext cx="1371600" cy="91440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rot="5400000" flipH="1" flipV="1">
              <a:off x="1169732" y="4557968"/>
              <a:ext cx="863600" cy="434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5400000" flipH="1" flipV="1">
              <a:off x="1636968" y="3668968"/>
              <a:ext cx="863600" cy="434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6200000" flipH="1">
              <a:off x="2056606" y="3658394"/>
              <a:ext cx="915988" cy="45720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914400" y="3429000"/>
              <a:ext cx="1371600" cy="91440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914400" y="4343400"/>
              <a:ext cx="18288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4"/>
            <p:cNvGrpSpPr/>
            <p:nvPr/>
          </p:nvGrpSpPr>
          <p:grpSpPr>
            <a:xfrm>
              <a:off x="736600" y="4127500"/>
              <a:ext cx="381000" cy="400110"/>
              <a:chOff x="4572000" y="3962400"/>
              <a:chExt cx="381000" cy="400110"/>
            </a:xfrm>
          </p:grpSpPr>
          <p:sp>
            <p:nvSpPr>
              <p:cNvPr id="91" name="Oval 90"/>
              <p:cNvSpPr/>
              <p:nvPr/>
            </p:nvSpPr>
            <p:spPr>
              <a:xfrm>
                <a:off x="4572000" y="3975100"/>
                <a:ext cx="381000" cy="381000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2" name="Rectangle 8"/>
              <p:cNvSpPr/>
              <p:nvPr/>
            </p:nvSpPr>
            <p:spPr>
              <a:xfrm>
                <a:off x="4572000" y="3962400"/>
                <a:ext cx="36580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2000" b="1" dirty="0">
                    <a:solidFill>
                      <a:prstClr val="black"/>
                    </a:solidFill>
                    <a:latin typeface="Georgia" pitchFamily="18" charset="0"/>
                  </a:rPr>
                  <a:t>+</a:t>
                </a:r>
                <a:endParaRPr lang="en-US" sz="2000" b="1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14" name="Group 15"/>
            <p:cNvGrpSpPr/>
            <p:nvPr/>
          </p:nvGrpSpPr>
          <p:grpSpPr>
            <a:xfrm>
              <a:off x="2133600" y="3200400"/>
              <a:ext cx="282450" cy="400110"/>
              <a:chOff x="2707594" y="2743200"/>
              <a:chExt cx="282450" cy="400110"/>
            </a:xfrm>
          </p:grpSpPr>
          <p:sp>
            <p:nvSpPr>
              <p:cNvPr id="89" name="Oval 88"/>
              <p:cNvSpPr/>
              <p:nvPr/>
            </p:nvSpPr>
            <p:spPr>
              <a:xfrm>
                <a:off x="2743200" y="2844800"/>
                <a:ext cx="228600" cy="2286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0" name="Rectangle 9"/>
              <p:cNvSpPr/>
              <p:nvPr/>
            </p:nvSpPr>
            <p:spPr>
              <a:xfrm>
                <a:off x="2707594" y="2743200"/>
                <a:ext cx="2824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2000" b="1" dirty="0">
                    <a:solidFill>
                      <a:prstClr val="black"/>
                    </a:solidFill>
                    <a:latin typeface="Georgia" pitchFamily="18" charset="0"/>
                  </a:rPr>
                  <a:t>-</a:t>
                </a:r>
                <a:endParaRPr lang="en-US" sz="2000" b="1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15" name="Group 28"/>
            <p:cNvGrpSpPr/>
            <p:nvPr/>
          </p:nvGrpSpPr>
          <p:grpSpPr>
            <a:xfrm>
              <a:off x="2565400" y="4127500"/>
              <a:ext cx="381000" cy="400110"/>
              <a:chOff x="4572000" y="3962400"/>
              <a:chExt cx="381000" cy="400110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4572000" y="3975100"/>
                <a:ext cx="381000" cy="381000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572000" y="3962400"/>
                <a:ext cx="36580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2000" b="1" dirty="0">
                    <a:solidFill>
                      <a:prstClr val="black"/>
                    </a:solidFill>
                    <a:latin typeface="Georgia" pitchFamily="18" charset="0"/>
                  </a:rPr>
                  <a:t>+</a:t>
                </a:r>
                <a:endParaRPr lang="en-US" sz="2000" b="1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sp>
          <p:nvSpPr>
            <p:cNvPr id="81" name="Rectangle 80"/>
            <p:cNvSpPr/>
            <p:nvPr/>
          </p:nvSpPr>
          <p:spPr>
            <a:xfrm>
              <a:off x="1651000" y="4292600"/>
              <a:ext cx="4010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R</a:t>
              </a:r>
              <a:endParaRPr lang="en-US" sz="2400" i="1" baseline="-250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228600" y="4186535"/>
              <a:ext cx="57259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H</a:t>
              </a:r>
              <a:r>
                <a:rPr lang="en-US" sz="2400" i="1" baseline="-25000" dirty="0">
                  <a:solidFill>
                    <a:prstClr val="black"/>
                  </a:solidFill>
                  <a:latin typeface="Georgia" pitchFamily="18" charset="0"/>
                </a:rPr>
                <a:t>A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895600" y="4186535"/>
              <a:ext cx="57259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H</a:t>
              </a:r>
              <a:r>
                <a:rPr lang="en-US" sz="2400" i="1" baseline="-25000" dirty="0">
                  <a:solidFill>
                    <a:prstClr val="black"/>
                  </a:solidFill>
                  <a:latin typeface="Georgia" pitchFamily="18" charset="0"/>
                </a:rPr>
                <a:t>B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219200" y="3454400"/>
              <a:ext cx="55335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r</a:t>
              </a:r>
              <a:r>
                <a:rPr lang="en-US" sz="2400" i="1" baseline="-25000" dirty="0">
                  <a:solidFill>
                    <a:prstClr val="black"/>
                  </a:solidFill>
                  <a:latin typeface="Georgia" pitchFamily="18" charset="0"/>
                </a:rPr>
                <a:t>1A</a:t>
              </a:r>
              <a:endParaRPr lang="en-US" sz="2400" i="1" baseline="-250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2452850" y="3505200"/>
              <a:ext cx="55015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r</a:t>
              </a:r>
              <a:r>
                <a:rPr lang="en-US" sz="2400" i="1" baseline="-25000" dirty="0">
                  <a:solidFill>
                    <a:prstClr val="black"/>
                  </a:solidFill>
                  <a:latin typeface="Georgia" pitchFamily="18" charset="0"/>
                </a:rPr>
                <a:t>1B</a:t>
              </a:r>
              <a:endParaRPr lang="en-US" sz="2400" i="1" baseline="-250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943100" y="3810000"/>
              <a:ext cx="41549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r</a:t>
              </a:r>
              <a:r>
                <a:rPr lang="en-US" sz="2400" i="1" baseline="-25000" dirty="0">
                  <a:solidFill>
                    <a:prstClr val="black"/>
                  </a:solidFill>
                  <a:latin typeface="Georgia" pitchFamily="18" charset="0"/>
                </a:rPr>
                <a:t>1</a:t>
              </a:r>
              <a:endParaRPr lang="en-US" sz="2400" i="1" baseline="-250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324100" y="3136900"/>
              <a:ext cx="4074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e</a:t>
              </a:r>
              <a:r>
                <a:rPr lang="en-US" sz="2400" i="1" baseline="30000" dirty="0">
                  <a:solidFill>
                    <a:prstClr val="black"/>
                  </a:solidFill>
                  <a:latin typeface="Georgia" pitchFamily="18" charset="0"/>
                </a:rPr>
                <a:t>-</a:t>
              </a:r>
              <a:endParaRPr lang="en-US" sz="2400" i="1" baseline="300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1181100" y="5016500"/>
              <a:ext cx="282450" cy="400110"/>
              <a:chOff x="2707594" y="2743200"/>
              <a:chExt cx="282450" cy="400110"/>
            </a:xfrm>
          </p:grpSpPr>
          <p:sp>
            <p:nvSpPr>
              <p:cNvPr id="94" name="Oval 93"/>
              <p:cNvSpPr/>
              <p:nvPr/>
            </p:nvSpPr>
            <p:spPr>
              <a:xfrm>
                <a:off x="2743200" y="2844800"/>
                <a:ext cx="228600" cy="2286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5" name="Rectangle 9"/>
              <p:cNvSpPr/>
              <p:nvPr/>
            </p:nvSpPr>
            <p:spPr>
              <a:xfrm>
                <a:off x="2707594" y="2743200"/>
                <a:ext cx="2824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2000" b="1" dirty="0">
                    <a:solidFill>
                      <a:prstClr val="black"/>
                    </a:solidFill>
                    <a:latin typeface="Georgia" pitchFamily="18" charset="0"/>
                  </a:rPr>
                  <a:t>-</a:t>
                </a:r>
                <a:endParaRPr lang="en-US" sz="2000" b="1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sp>
          <p:nvSpPr>
            <p:cNvPr id="96" name="Rectangle 95"/>
            <p:cNvSpPr/>
            <p:nvPr/>
          </p:nvSpPr>
          <p:spPr>
            <a:xfrm>
              <a:off x="914400" y="5105400"/>
              <a:ext cx="4074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e</a:t>
              </a:r>
              <a:r>
                <a:rPr lang="en-US" sz="2400" i="1" baseline="30000" dirty="0">
                  <a:solidFill>
                    <a:prstClr val="black"/>
                  </a:solidFill>
                  <a:latin typeface="Georgia" pitchFamily="18" charset="0"/>
                </a:rPr>
                <a:t>-</a:t>
              </a:r>
              <a:endParaRPr lang="en-US" sz="2400" i="1" baseline="300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905000" y="4648200"/>
              <a:ext cx="57740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r</a:t>
              </a:r>
              <a:r>
                <a:rPr lang="en-US" sz="2400" i="1" baseline="-25000" dirty="0">
                  <a:solidFill>
                    <a:prstClr val="black"/>
                  </a:solidFill>
                  <a:latin typeface="Georgia" pitchFamily="18" charset="0"/>
                </a:rPr>
                <a:t>2B</a:t>
              </a:r>
              <a:endParaRPr lang="en-US" sz="2400" i="1" baseline="-250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685800" y="4660900"/>
              <a:ext cx="58060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r</a:t>
              </a:r>
              <a:r>
                <a:rPr lang="en-US" sz="2400" i="1" baseline="-25000" dirty="0">
                  <a:solidFill>
                    <a:prstClr val="black"/>
                  </a:solidFill>
                  <a:latin typeface="Georgia" pitchFamily="18" charset="0"/>
                </a:rPr>
                <a:t>2A</a:t>
              </a:r>
              <a:endParaRPr lang="en-US" sz="2400" i="1" baseline="-250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1295400" y="4419600"/>
              <a:ext cx="44275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i="1" dirty="0">
                  <a:solidFill>
                    <a:prstClr val="black"/>
                  </a:solidFill>
                  <a:latin typeface="Georgia" pitchFamily="18" charset="0"/>
                </a:rPr>
                <a:t>r</a:t>
              </a:r>
              <a:r>
                <a:rPr lang="en-US" sz="2400" i="1" baseline="-25000" dirty="0">
                  <a:solidFill>
                    <a:prstClr val="black"/>
                  </a:solidFill>
                  <a:latin typeface="Georgia" pitchFamily="18" charset="0"/>
                </a:rPr>
                <a:t>2</a:t>
              </a:r>
              <a:endParaRPr lang="en-US" sz="2400" i="1" baseline="-250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aphicFrame>
        <p:nvGraphicFramePr>
          <p:cNvPr id="44032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6948868"/>
              </p:ext>
            </p:extLst>
          </p:nvPr>
        </p:nvGraphicFramePr>
        <p:xfrm>
          <a:off x="3365500" y="749300"/>
          <a:ext cx="5026025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514600" imgH="952500" progId="Equation.3">
                  <p:embed/>
                </p:oleObj>
              </mc:Choice>
              <mc:Fallback>
                <p:oleObj name="Equation" r:id="rId2" imgW="2514600" imgH="952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5500" y="749300"/>
                        <a:ext cx="5026025" cy="190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Bild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0473" y="3023691"/>
            <a:ext cx="4795306" cy="349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29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Text Box 4"/>
          <p:cNvSpPr txBox="1">
            <a:spLocks noChangeArrowheads="1"/>
          </p:cNvSpPr>
          <p:nvPr/>
        </p:nvSpPr>
        <p:spPr bwMode="auto">
          <a:xfrm>
            <a:off x="838200" y="76200"/>
            <a:ext cx="747672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Born-Oppenheimer Approximation</a:t>
            </a:r>
          </a:p>
        </p:txBody>
      </p:sp>
      <p:sp>
        <p:nvSpPr>
          <p:cNvPr id="9222" name="Text Box 6"/>
          <p:cNvSpPr txBox="1">
            <a:spLocks noChangeArrowheads="1"/>
          </p:cNvSpPr>
          <p:nvPr/>
        </p:nvSpPr>
        <p:spPr bwMode="auto">
          <a:xfrm>
            <a:off x="1267577" y="765715"/>
            <a:ext cx="669060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200" b="1" u="sng" dirty="0">
                <a:solidFill>
                  <a:srgbClr val="FF0000"/>
                </a:solidFill>
                <a:latin typeface="Georgia"/>
                <a:cs typeface="Georgia"/>
              </a:rPr>
              <a:t>Nuclei are stationary </a:t>
            </a:r>
            <a:r>
              <a:rPr lang="en-US" sz="2200" b="1" u="sng" dirty="0" err="1">
                <a:solidFill>
                  <a:srgbClr val="FF0000"/>
                </a:solidFill>
                <a:latin typeface="Georgia"/>
                <a:cs typeface="Georgia"/>
              </a:rPr>
              <a:t>wrt</a:t>
            </a:r>
            <a:r>
              <a:rPr lang="en-US" sz="2200" b="1" u="sng" dirty="0">
                <a:solidFill>
                  <a:srgbClr val="FF0000"/>
                </a:solidFill>
                <a:latin typeface="Georgia"/>
                <a:cs typeface="Georgia"/>
              </a:rPr>
              <a:t> electronic motion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4106419" y="2166883"/>
            <a:ext cx="2649538" cy="876300"/>
            <a:chOff x="4562" y="1215"/>
            <a:chExt cx="1669" cy="552"/>
          </a:xfrm>
        </p:grpSpPr>
        <p:sp>
          <p:nvSpPr>
            <p:cNvPr id="9226" name="AutoShape 10"/>
            <p:cNvSpPr>
              <a:spLocks noChangeArrowheads="1"/>
            </p:cNvSpPr>
            <p:nvPr/>
          </p:nvSpPr>
          <p:spPr bwMode="auto">
            <a:xfrm rot="1972787">
              <a:off x="4562" y="1215"/>
              <a:ext cx="599" cy="552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Georgia"/>
                <a:cs typeface="Georgia"/>
              </a:endParaRPr>
            </a:p>
          </p:txBody>
        </p:sp>
        <p:sp>
          <p:nvSpPr>
            <p:cNvPr id="9227" name="Text Box 11"/>
            <p:cNvSpPr txBox="1">
              <a:spLocks noChangeArrowheads="1"/>
            </p:cNvSpPr>
            <p:nvPr/>
          </p:nvSpPr>
          <p:spPr bwMode="auto">
            <a:xfrm>
              <a:off x="5244" y="1444"/>
              <a:ext cx="98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Georgia"/>
                  <a:cs typeface="Georgia"/>
                </a:rPr>
                <a:t>CONSTANT</a:t>
              </a:r>
            </a:p>
          </p:txBody>
        </p:sp>
      </p:grpSp>
      <p:sp>
        <p:nvSpPr>
          <p:cNvPr id="9231" name="Oval 15"/>
          <p:cNvSpPr>
            <a:spLocks noChangeArrowheads="1"/>
          </p:cNvSpPr>
          <p:nvPr/>
        </p:nvSpPr>
        <p:spPr bwMode="auto">
          <a:xfrm>
            <a:off x="7386287" y="1750516"/>
            <a:ext cx="100012" cy="112712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Georgia"/>
              <a:cs typeface="Georgia"/>
            </a:endParaRPr>
          </a:p>
        </p:txBody>
      </p: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6137275" y="1604467"/>
            <a:ext cx="2590800" cy="463550"/>
            <a:chOff x="3158" y="1762"/>
            <a:chExt cx="1632" cy="292"/>
          </a:xfrm>
        </p:grpSpPr>
        <p:sp>
          <p:nvSpPr>
            <p:cNvPr id="9232" name="Oval 16"/>
            <p:cNvSpPr>
              <a:spLocks noChangeArrowheads="1"/>
            </p:cNvSpPr>
            <p:nvPr/>
          </p:nvSpPr>
          <p:spPr bwMode="auto">
            <a:xfrm>
              <a:off x="3158" y="1762"/>
              <a:ext cx="292" cy="27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Georgia"/>
                <a:cs typeface="Georgia"/>
              </a:endParaRPr>
            </a:p>
          </p:txBody>
        </p:sp>
        <p:sp>
          <p:nvSpPr>
            <p:cNvPr id="9233" name="Oval 17"/>
            <p:cNvSpPr>
              <a:spLocks noChangeArrowheads="1"/>
            </p:cNvSpPr>
            <p:nvPr/>
          </p:nvSpPr>
          <p:spPr bwMode="auto">
            <a:xfrm>
              <a:off x="4498" y="1778"/>
              <a:ext cx="292" cy="27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Georgia"/>
                <a:cs typeface="Georgia"/>
              </a:endParaRPr>
            </a:p>
          </p:txBody>
        </p:sp>
      </p:grpSp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103361" y="5757273"/>
            <a:ext cx="909736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6600"/>
                </a:solidFill>
                <a:latin typeface="Georgia"/>
                <a:cs typeface="Georgia"/>
              </a:rPr>
              <a:t>Very difficult, but </a:t>
            </a:r>
            <a:r>
              <a:rPr lang="en-US" sz="2400" b="1" u="sng" dirty="0">
                <a:solidFill>
                  <a:srgbClr val="006600"/>
                </a:solidFill>
                <a:latin typeface="Georgia"/>
                <a:cs typeface="Georgia"/>
              </a:rPr>
              <a:t>possible</a:t>
            </a:r>
            <a:r>
              <a:rPr lang="en-US" sz="2400" b="1" dirty="0">
                <a:solidFill>
                  <a:srgbClr val="006600"/>
                </a:solidFill>
                <a:latin typeface="Georgia"/>
                <a:cs typeface="Georgia"/>
              </a:rPr>
              <a:t> to solve TISE under elliptical </a:t>
            </a:r>
          </a:p>
          <a:p>
            <a:pPr algn="ctr"/>
            <a:r>
              <a:rPr lang="en-US" sz="2400" b="1" dirty="0">
                <a:solidFill>
                  <a:srgbClr val="006600"/>
                </a:solidFill>
                <a:latin typeface="Georgia"/>
                <a:cs typeface="Georgia"/>
              </a:rPr>
              <a:t>polar coordinates at one R. </a:t>
            </a:r>
            <a:r>
              <a:rPr lang="en-US" sz="2400" b="1" u="sng" dirty="0">
                <a:solidFill>
                  <a:srgbClr val="006600"/>
                </a:solidFill>
                <a:latin typeface="Georgia"/>
                <a:cs typeface="Georgia"/>
              </a:rPr>
              <a:t>Solve for energy at various R</a:t>
            </a:r>
            <a:r>
              <a:rPr lang="en-US" sz="2400" b="1" dirty="0">
                <a:solidFill>
                  <a:srgbClr val="006600"/>
                </a:solidFill>
                <a:latin typeface="Georgia"/>
                <a:cs typeface="Georgia"/>
              </a:rPr>
              <a:t> </a:t>
            </a:r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108687" y="4186571"/>
            <a:ext cx="219162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99"/>
                </a:solidFill>
                <a:latin typeface="Georgia"/>
                <a:cs typeface="Georgia"/>
              </a:rPr>
              <a:t>TISE for H</a:t>
            </a:r>
            <a:r>
              <a:rPr lang="en-US" sz="2400" b="1" baseline="-25000" dirty="0">
                <a:solidFill>
                  <a:srgbClr val="000099"/>
                </a:solidFill>
                <a:latin typeface="Georgia"/>
                <a:cs typeface="Georgia"/>
              </a:rPr>
              <a:t>2</a:t>
            </a:r>
            <a:r>
              <a:rPr lang="en-US" sz="2400" b="1" baseline="30000" dirty="0">
                <a:solidFill>
                  <a:srgbClr val="000099"/>
                </a:solidFill>
                <a:latin typeface="Georgia"/>
                <a:cs typeface="Georgia"/>
              </a:rPr>
              <a:t>+</a:t>
            </a:r>
            <a:endParaRPr lang="en-US" sz="2400" b="1" baseline="-25000" dirty="0">
              <a:solidFill>
                <a:srgbClr val="000099"/>
              </a:solidFill>
              <a:latin typeface="Georgia"/>
              <a:cs typeface="Georgia"/>
            </a:endParaRPr>
          </a:p>
        </p:txBody>
      </p:sp>
      <p:graphicFrame>
        <p:nvGraphicFramePr>
          <p:cNvPr id="1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9322265"/>
              </p:ext>
            </p:extLst>
          </p:nvPr>
        </p:nvGraphicFramePr>
        <p:xfrm>
          <a:off x="197554" y="1349319"/>
          <a:ext cx="5026025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514600" imgH="952500" progId="Equation.3">
                  <p:embed/>
                </p:oleObj>
              </mc:Choice>
              <mc:Fallback>
                <p:oleObj name="Equation" r:id="rId2" imgW="2514600" imgH="952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554" y="1349319"/>
                        <a:ext cx="5026025" cy="190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&quot;No&quot; Symbol 10"/>
          <p:cNvSpPr/>
          <p:nvPr/>
        </p:nvSpPr>
        <p:spPr>
          <a:xfrm>
            <a:off x="1828800" y="1349319"/>
            <a:ext cx="1295400" cy="1181100"/>
          </a:xfrm>
          <a:prstGeom prst="noSmoking">
            <a:avLst/>
          </a:prstGeom>
          <a:solidFill>
            <a:srgbClr val="CC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  <a:latin typeface="Georgia"/>
              <a:cs typeface="Georgia"/>
            </a:endParaRPr>
          </a:p>
        </p:txBody>
      </p:sp>
      <p:graphicFrame>
        <p:nvGraphicFramePr>
          <p:cNvPr id="5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4830428"/>
              </p:ext>
            </p:extLst>
          </p:nvPr>
        </p:nvGraphicFramePr>
        <p:xfrm>
          <a:off x="422275" y="4967583"/>
          <a:ext cx="408622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44700" imgH="342900" progId="Equation.3">
                  <p:embed/>
                </p:oleObj>
              </mc:Choice>
              <mc:Fallback>
                <p:oleObj name="Equation" r:id="rId4" imgW="2044700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275" y="4967583"/>
                        <a:ext cx="4086225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uppierung 6"/>
          <p:cNvGrpSpPr/>
          <p:nvPr/>
        </p:nvGrpSpPr>
        <p:grpSpPr>
          <a:xfrm>
            <a:off x="228600" y="2869460"/>
            <a:ext cx="8761395" cy="1790700"/>
            <a:chOff x="228600" y="2869460"/>
            <a:chExt cx="8761395" cy="1790700"/>
          </a:xfrm>
        </p:grpSpPr>
        <p:grpSp>
          <p:nvGrpSpPr>
            <p:cNvPr id="6" name="Gruppierung 5"/>
            <p:cNvGrpSpPr/>
            <p:nvPr/>
          </p:nvGrpSpPr>
          <p:grpSpPr>
            <a:xfrm>
              <a:off x="228600" y="3239131"/>
              <a:ext cx="5334000" cy="1003300"/>
              <a:chOff x="228600" y="3239131"/>
              <a:chExt cx="5334000" cy="1003300"/>
            </a:xfrm>
          </p:grpSpPr>
          <p:sp>
            <p:nvSpPr>
              <p:cNvPr id="46" name="Rounded Rectangle 8"/>
              <p:cNvSpPr/>
              <p:nvPr/>
            </p:nvSpPr>
            <p:spPr>
              <a:xfrm>
                <a:off x="228600" y="3251831"/>
                <a:ext cx="5334000" cy="990600"/>
              </a:xfrm>
              <a:prstGeom prst="roundRect">
                <a:avLst/>
              </a:prstGeom>
              <a:solidFill>
                <a:srgbClr val="FFFF00">
                  <a:alpha val="25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IN">
                  <a:solidFill>
                    <a:prstClr val="white"/>
                  </a:solidFill>
                  <a:latin typeface="Calibri"/>
                </a:endParaRPr>
              </a:p>
            </p:txBody>
          </p:sp>
          <p:graphicFrame>
            <p:nvGraphicFramePr>
              <p:cNvPr id="47" name="Object 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61683827"/>
                  </p:ext>
                </p:extLst>
              </p:nvPr>
            </p:nvGraphicFramePr>
            <p:xfrm>
              <a:off x="381000" y="3239131"/>
              <a:ext cx="4924425" cy="9398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6" imgW="2463800" imgH="469900" progId="Equation.3">
                      <p:embed/>
                    </p:oleObj>
                  </mc:Choice>
                  <mc:Fallback>
                    <p:oleObj name="Equation" r:id="rId6" imgW="2463800" imgH="4699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1000" y="3239131"/>
                            <a:ext cx="4924425" cy="9398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xmlns="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2" name="Group 68"/>
            <p:cNvGrpSpPr/>
            <p:nvPr/>
          </p:nvGrpSpPr>
          <p:grpSpPr>
            <a:xfrm>
              <a:off x="6589695" y="2869460"/>
              <a:ext cx="2400300" cy="1790700"/>
              <a:chOff x="647700" y="1308100"/>
              <a:chExt cx="2400300" cy="1790700"/>
            </a:xfrm>
          </p:grpSpPr>
          <p:grpSp>
            <p:nvGrpSpPr>
              <p:cNvPr id="53" name="Group 46"/>
              <p:cNvGrpSpPr/>
              <p:nvPr/>
            </p:nvGrpSpPr>
            <p:grpSpPr>
              <a:xfrm>
                <a:off x="647700" y="1371600"/>
                <a:ext cx="2400300" cy="1727200"/>
                <a:chOff x="647700" y="1371600"/>
                <a:chExt cx="2400300" cy="1727200"/>
              </a:xfrm>
            </p:grpSpPr>
            <p:cxnSp>
              <p:nvCxnSpPr>
                <p:cNvPr id="55" name="Straight Connector 14"/>
                <p:cNvCxnSpPr/>
                <p:nvPr/>
              </p:nvCxnSpPr>
              <p:spPr>
                <a:xfrm rot="5400000" flipH="1" flipV="1">
                  <a:off x="1636968" y="1840168"/>
                  <a:ext cx="863600" cy="43446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15"/>
                <p:cNvCxnSpPr/>
                <p:nvPr/>
              </p:nvCxnSpPr>
              <p:spPr>
                <a:xfrm rot="16200000" flipH="1">
                  <a:off x="2056606" y="1829594"/>
                  <a:ext cx="915988" cy="45720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16"/>
                <p:cNvCxnSpPr/>
                <p:nvPr/>
              </p:nvCxnSpPr>
              <p:spPr>
                <a:xfrm flipV="1">
                  <a:off x="914400" y="1600200"/>
                  <a:ext cx="1371600" cy="91440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17"/>
                <p:cNvCxnSpPr/>
                <p:nvPr/>
              </p:nvCxnSpPr>
              <p:spPr>
                <a:xfrm>
                  <a:off x="914400" y="2514600"/>
                  <a:ext cx="1828800" cy="158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9" name="Group 14"/>
                <p:cNvGrpSpPr/>
                <p:nvPr/>
              </p:nvGrpSpPr>
              <p:grpSpPr>
                <a:xfrm>
                  <a:off x="736600" y="2298700"/>
                  <a:ext cx="381000" cy="400110"/>
                  <a:chOff x="4572000" y="3962400"/>
                  <a:chExt cx="381000" cy="400110"/>
                </a:xfrm>
              </p:grpSpPr>
              <p:sp>
                <p:nvSpPr>
                  <p:cNvPr id="72" name="Oval 71"/>
                  <p:cNvSpPr/>
                  <p:nvPr/>
                </p:nvSpPr>
                <p:spPr>
                  <a:xfrm>
                    <a:off x="4572000" y="3975100"/>
                    <a:ext cx="381000" cy="381000"/>
                  </a:xfrm>
                  <a:prstGeom prst="ellipse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en-US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73" name="Rectangle 8"/>
                  <p:cNvSpPr/>
                  <p:nvPr/>
                </p:nvSpPr>
                <p:spPr>
                  <a:xfrm>
                    <a:off x="4572000" y="3962400"/>
                    <a:ext cx="365806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defTabSz="914400"/>
                    <a:r>
                      <a:rPr lang="en-US" sz="2000" b="1" dirty="0">
                        <a:solidFill>
                          <a:prstClr val="black"/>
                        </a:solidFill>
                        <a:latin typeface="Georgia" pitchFamily="18" charset="0"/>
                      </a:rPr>
                      <a:t>+</a:t>
                    </a:r>
                    <a:endParaRPr lang="en-US" sz="2000" b="1" dirty="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</p:grpSp>
            <p:grpSp>
              <p:nvGrpSpPr>
                <p:cNvPr id="60" name="Group 15"/>
                <p:cNvGrpSpPr/>
                <p:nvPr/>
              </p:nvGrpSpPr>
              <p:grpSpPr>
                <a:xfrm>
                  <a:off x="2133600" y="1371600"/>
                  <a:ext cx="282450" cy="400110"/>
                  <a:chOff x="2707594" y="2743200"/>
                  <a:chExt cx="282450" cy="400110"/>
                </a:xfrm>
              </p:grpSpPr>
              <p:sp>
                <p:nvSpPr>
                  <p:cNvPr id="70" name="Oval 69"/>
                  <p:cNvSpPr/>
                  <p:nvPr/>
                </p:nvSpPr>
                <p:spPr>
                  <a:xfrm>
                    <a:off x="2743200" y="2844800"/>
                    <a:ext cx="228600" cy="228600"/>
                  </a:xfrm>
                  <a:prstGeom prst="ellipse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en-US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71" name="Rectangle 9"/>
                  <p:cNvSpPr/>
                  <p:nvPr/>
                </p:nvSpPr>
                <p:spPr>
                  <a:xfrm>
                    <a:off x="2707594" y="2743200"/>
                    <a:ext cx="282450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defTabSz="914400"/>
                    <a:r>
                      <a:rPr lang="en-US" sz="2000" b="1" dirty="0">
                        <a:solidFill>
                          <a:prstClr val="black"/>
                        </a:solidFill>
                        <a:latin typeface="Georgia" pitchFamily="18" charset="0"/>
                      </a:rPr>
                      <a:t>-</a:t>
                    </a:r>
                    <a:endParaRPr lang="en-US" sz="2000" b="1" dirty="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</p:grpSp>
            <p:grpSp>
              <p:nvGrpSpPr>
                <p:cNvPr id="61" name="Group 28"/>
                <p:cNvGrpSpPr/>
                <p:nvPr/>
              </p:nvGrpSpPr>
              <p:grpSpPr>
                <a:xfrm>
                  <a:off x="2565400" y="2298700"/>
                  <a:ext cx="381000" cy="400110"/>
                  <a:chOff x="4572000" y="3962400"/>
                  <a:chExt cx="381000" cy="400110"/>
                </a:xfrm>
              </p:grpSpPr>
              <p:sp>
                <p:nvSpPr>
                  <p:cNvPr id="68" name="Oval 67"/>
                  <p:cNvSpPr/>
                  <p:nvPr/>
                </p:nvSpPr>
                <p:spPr>
                  <a:xfrm>
                    <a:off x="4572000" y="3975100"/>
                    <a:ext cx="381000" cy="381000"/>
                  </a:xfrm>
                  <a:prstGeom prst="ellipse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en-US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69" name="Rectangle 28"/>
                  <p:cNvSpPr/>
                  <p:nvPr/>
                </p:nvSpPr>
                <p:spPr>
                  <a:xfrm>
                    <a:off x="4572000" y="3962400"/>
                    <a:ext cx="365806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defTabSz="914400"/>
                    <a:r>
                      <a:rPr lang="en-US" sz="2000" b="1" dirty="0">
                        <a:solidFill>
                          <a:prstClr val="black"/>
                        </a:solidFill>
                        <a:latin typeface="Georgia" pitchFamily="18" charset="0"/>
                      </a:rPr>
                      <a:t>+</a:t>
                    </a:r>
                    <a:endParaRPr lang="en-US" sz="2000" b="1" dirty="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62" name="Rectangle 21"/>
                <p:cNvSpPr/>
                <p:nvPr/>
              </p:nvSpPr>
              <p:spPr>
                <a:xfrm>
                  <a:off x="1651000" y="2463800"/>
                  <a:ext cx="40107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400"/>
                  <a:r>
                    <a:rPr lang="en-US" sz="2400" i="1" dirty="0">
                      <a:solidFill>
                        <a:prstClr val="black"/>
                      </a:solidFill>
                      <a:latin typeface="Georgia" pitchFamily="18" charset="0"/>
                    </a:rPr>
                    <a:t>R</a:t>
                  </a:r>
                  <a:endParaRPr lang="en-US" sz="2400" i="1" baseline="-25000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3" name="Rectangle 22"/>
                <p:cNvSpPr/>
                <p:nvPr/>
              </p:nvSpPr>
              <p:spPr>
                <a:xfrm>
                  <a:off x="647700" y="2628900"/>
                  <a:ext cx="57259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400"/>
                  <a:r>
                    <a:rPr lang="en-US" sz="2400" i="1" dirty="0">
                      <a:solidFill>
                        <a:prstClr val="black"/>
                      </a:solidFill>
                      <a:latin typeface="Georgia" pitchFamily="18" charset="0"/>
                    </a:rPr>
                    <a:t>H</a:t>
                  </a:r>
                  <a:r>
                    <a:rPr lang="en-US" sz="2400" i="1" baseline="-25000" dirty="0">
                      <a:solidFill>
                        <a:prstClr val="black"/>
                      </a:solidFill>
                      <a:latin typeface="Georgia" pitchFamily="18" charset="0"/>
                    </a:rPr>
                    <a:t>A</a:t>
                  </a:r>
                </a:p>
              </p:txBody>
            </p:sp>
            <p:sp>
              <p:nvSpPr>
                <p:cNvPr id="64" name="Rectangle 23"/>
                <p:cNvSpPr/>
                <p:nvPr/>
              </p:nvSpPr>
              <p:spPr>
                <a:xfrm>
                  <a:off x="2475407" y="2637135"/>
                  <a:ext cx="57259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400"/>
                  <a:r>
                    <a:rPr lang="en-US" sz="2400" i="1" dirty="0">
                      <a:solidFill>
                        <a:prstClr val="black"/>
                      </a:solidFill>
                      <a:latin typeface="Georgia" pitchFamily="18" charset="0"/>
                    </a:rPr>
                    <a:t>H</a:t>
                  </a:r>
                  <a:r>
                    <a:rPr lang="en-US" sz="2400" i="1" baseline="-25000" dirty="0">
                      <a:solidFill>
                        <a:prstClr val="black"/>
                      </a:solidFill>
                      <a:latin typeface="Georgia" pitchFamily="18" charset="0"/>
                    </a:rPr>
                    <a:t>B</a:t>
                  </a:r>
                </a:p>
              </p:txBody>
            </p:sp>
            <p:sp>
              <p:nvSpPr>
                <p:cNvPr id="65" name="Rectangle 24"/>
                <p:cNvSpPr/>
                <p:nvPr/>
              </p:nvSpPr>
              <p:spPr>
                <a:xfrm>
                  <a:off x="1219200" y="1625600"/>
                  <a:ext cx="46519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400"/>
                  <a:r>
                    <a:rPr lang="en-US" sz="2400" i="1" dirty="0" err="1">
                      <a:solidFill>
                        <a:prstClr val="black"/>
                      </a:solidFill>
                      <a:latin typeface="Georgia" pitchFamily="18" charset="0"/>
                    </a:rPr>
                    <a:t>r</a:t>
                  </a:r>
                  <a:r>
                    <a:rPr lang="en-US" sz="2400" i="1" baseline="-25000" dirty="0" err="1">
                      <a:solidFill>
                        <a:prstClr val="black"/>
                      </a:solidFill>
                      <a:latin typeface="Georgia" pitchFamily="18" charset="0"/>
                    </a:rPr>
                    <a:t>A</a:t>
                  </a:r>
                  <a:endParaRPr lang="en-US" sz="2400" i="1" baseline="-25000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6" name="Rectangle 25"/>
                <p:cNvSpPr/>
                <p:nvPr/>
              </p:nvSpPr>
              <p:spPr>
                <a:xfrm>
                  <a:off x="2452850" y="1676400"/>
                  <a:ext cx="46198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400"/>
                  <a:r>
                    <a:rPr lang="en-US" sz="2400" i="1" dirty="0" err="1">
                      <a:solidFill>
                        <a:prstClr val="black"/>
                      </a:solidFill>
                      <a:latin typeface="Georgia" pitchFamily="18" charset="0"/>
                    </a:rPr>
                    <a:t>r</a:t>
                  </a:r>
                  <a:r>
                    <a:rPr lang="en-US" sz="2400" i="1" baseline="-25000" dirty="0" err="1">
                      <a:solidFill>
                        <a:prstClr val="black"/>
                      </a:solidFill>
                      <a:latin typeface="Georgia" pitchFamily="18" charset="0"/>
                    </a:rPr>
                    <a:t>B</a:t>
                  </a:r>
                  <a:endParaRPr lang="en-US" sz="2400" i="1" baseline="-25000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7" name="Rectangle 26"/>
                <p:cNvSpPr/>
                <p:nvPr/>
              </p:nvSpPr>
              <p:spPr>
                <a:xfrm>
                  <a:off x="1943100" y="1981200"/>
                  <a:ext cx="32733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400"/>
                  <a:r>
                    <a:rPr lang="en-US" sz="2400" i="1" dirty="0">
                      <a:solidFill>
                        <a:prstClr val="black"/>
                      </a:solidFill>
                      <a:latin typeface="Georgia" pitchFamily="18" charset="0"/>
                    </a:rPr>
                    <a:t>r</a:t>
                  </a:r>
                  <a:endParaRPr lang="en-US" sz="2400" i="1" baseline="-25000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54" name="Rectangle 13"/>
              <p:cNvSpPr/>
              <p:nvPr/>
            </p:nvSpPr>
            <p:spPr>
              <a:xfrm>
                <a:off x="2324100" y="1308100"/>
                <a:ext cx="40748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2400" i="1" dirty="0">
                    <a:solidFill>
                      <a:prstClr val="black"/>
                    </a:solidFill>
                    <a:latin typeface="Georgia" pitchFamily="18" charset="0"/>
                  </a:rPr>
                  <a:t>e</a:t>
                </a:r>
                <a:r>
                  <a:rPr lang="en-US" sz="2400" i="1" baseline="30000" dirty="0">
                    <a:solidFill>
                      <a:prstClr val="black"/>
                    </a:solidFill>
                    <a:latin typeface="Georgia" pitchFamily="18" charset="0"/>
                  </a:rPr>
                  <a:t>-</a:t>
                </a:r>
                <a:endParaRPr lang="en-US" sz="2400" i="1" baseline="30000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2329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76 0.05135 C 0.02657 0.03239 0.03872 0.01157 0.05053 -0.01504 C 0.08316 -0.09091 0.09167 -0.16493 0.06789 -0.1765 C 0.04376 -0.18922 -0.00243 -0.13648 -0.03489 -0.06061 C -0.05208 -0.02059 -0.06215 0.01735 -0.06579 0.0458 C -0.07083 0.06893 -0.07257 0.09184 -0.07257 0.11844 C -0.07257 0.20356 -0.05035 0.27412 -0.0243 0.27412 C 0.00105 0.27412 0.02327 0.20356 0.02327 0.11844 C 0.02327 0.07842 0.01823 0.03979 0.00973 0.01342 C 0.00608 -0.00902 -0.00243 -0.03377 -0.01249 -0.05875 C -0.0467 -0.13648 -0.09323 -0.18922 -0.11719 -0.1765 C -0.14098 -0.16308 -0.1323 -0.09091 -0.09827 -0.01318 C -0.08438 0.0229 -0.06579 0.05367 -0.0467 0.07425 C -0.03315 0.09322 -0.01753 0.1108 0.00296 0.12769 C 0.06441 0.18228 0.1257 0.20726 0.14306 0.18436 C 0.15851 0.16216 0.12448 0.09924 0.06268 0.0458 C 0.03698 0.0229 0.00973 0.00625 -0.01249 -0.00532 C -0.03315 -0.01689 -0.05885 -0.02637 -0.08612 -0.03169 C -0.16129 -0.05089 -0.22639 -0.04534 -0.23143 -0.01504 C -0.2382 0.01342 -0.18195 0.05135 -0.10678 0.07079 C -0.07257 0.07842 -0.03993 0.08166 -0.01423 0.08027 C 0.00799 0.08027 0.03195 0.07657 0.05764 0.07079 C 0.13282 0.05135 0.18959 0.01157 0.1823 -0.01689 C 0.17726 -0.04534 0.11216 -0.05297 0.03698 -0.03377 C 0.00105 -0.02452 -0.03159 -0.0111 -0.05364 0.00416 C -0.07257 0.0155 -0.09115 0.02868 -0.11181 0.0458 C -0.17188 0.10109 -0.20782 0.16216 -0.19063 0.18436 C -0.17518 0.20726 -0.11181 0.18228 -0.05208 0.12954 C -0.0231 0.10271 0.00105 0.07657 0.01476 0.05135 Z " pathEditMode="relative" rAng="0" ptsTypes="fffffffffffffffffffffffffffff">
                                      <p:cBhvr>
                                        <p:cTn id="6" dur="2000" fill="hold"/>
                                        <p:tgtEl>
                                          <p:spTgt spid="9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00" y="-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31" grpId="0" animBg="1"/>
      <p:bldP spid="16" grpId="0"/>
      <p:bldP spid="17" grpId="0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56012"/>
            <a:ext cx="9144000" cy="1193799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Guessing the </a:t>
            </a:r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wavefuntion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:</a:t>
            </a:r>
            <a:b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</a:br>
            <a:r>
              <a:rPr lang="en-US" sz="3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Model 1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: Valence Bond Theory (VBT)</a:t>
            </a:r>
          </a:p>
        </p:txBody>
      </p:sp>
      <p:pic>
        <p:nvPicPr>
          <p:cNvPr id="24579" name="Picture 6" descr="VBT-1_separated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525" y="1931988"/>
            <a:ext cx="16287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2" name="Picture 7" descr="VBT-2-Molecule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8750" y="2066925"/>
            <a:ext cx="3390900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3" name="Picture 8" descr="VBT-4-Molecule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22550" y="4010025"/>
            <a:ext cx="4113213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4" name="Picture 9" descr="VBT_Energies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69025" y="4495800"/>
            <a:ext cx="2974975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5" name="Picture 10" descr="VBT-4-Molecule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32138" y="2686050"/>
            <a:ext cx="4210050" cy="657225"/>
          </a:xfrm>
          <a:prstGeom prst="rect">
            <a:avLst/>
          </a:prstGeom>
          <a:noFill/>
          <a:ln w="9525">
            <a:solidFill>
              <a:srgbClr val="CC0000"/>
            </a:solidFill>
            <a:miter lim="800000"/>
            <a:headEnd/>
            <a:tailEnd/>
          </a:ln>
        </p:spPr>
      </p:pic>
      <p:pic>
        <p:nvPicPr>
          <p:cNvPr id="89096" name="Picture 11" descr="VBT-5-Molecule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95363" y="3429000"/>
            <a:ext cx="7042150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5" name="Picture 12" descr="VBT-1_separated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81863" y="2049463"/>
            <a:ext cx="16287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7753350" y="1444625"/>
            <a:ext cx="457200" cy="457200"/>
            <a:chOff x="5033010" y="1192530"/>
            <a:chExt cx="457200" cy="457200"/>
          </a:xfrm>
        </p:grpSpPr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5033010" y="1192530"/>
              <a:ext cx="457200" cy="45720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5215573" y="1375093"/>
              <a:ext cx="80962" cy="920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658813" y="1379538"/>
            <a:ext cx="457200" cy="457200"/>
            <a:chOff x="5033010" y="1192530"/>
            <a:chExt cx="457200" cy="457200"/>
          </a:xfrm>
        </p:grpSpPr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5033010" y="1192530"/>
              <a:ext cx="457200" cy="45720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5215572" y="1375092"/>
              <a:ext cx="80963" cy="920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cxnSp>
        <p:nvCxnSpPr>
          <p:cNvPr id="23" name="Straight Arrow Connector 22"/>
          <p:cNvCxnSpPr/>
          <p:nvPr/>
        </p:nvCxnSpPr>
        <p:spPr>
          <a:xfrm>
            <a:off x="1222375" y="1635125"/>
            <a:ext cx="2595563" cy="1588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987925" y="1660525"/>
            <a:ext cx="2593975" cy="1588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3905250" y="1412875"/>
            <a:ext cx="457200" cy="457200"/>
            <a:chOff x="5033010" y="1192530"/>
            <a:chExt cx="457200" cy="457200"/>
          </a:xfrm>
        </p:grpSpPr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5033010" y="1192530"/>
              <a:ext cx="457200" cy="45720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5215573" y="1375093"/>
              <a:ext cx="80962" cy="920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5" name="Group 27"/>
          <p:cNvGrpSpPr>
            <a:grpSpLocks/>
          </p:cNvGrpSpPr>
          <p:nvPr/>
        </p:nvGrpSpPr>
        <p:grpSpPr bwMode="auto">
          <a:xfrm>
            <a:off x="4397375" y="1425575"/>
            <a:ext cx="457200" cy="457200"/>
            <a:chOff x="5033010" y="1192530"/>
            <a:chExt cx="457200" cy="457200"/>
          </a:xfrm>
        </p:grpSpPr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5033010" y="1192530"/>
              <a:ext cx="457200" cy="45720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5215573" y="1375093"/>
              <a:ext cx="80962" cy="920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4592" name="TextBox 30"/>
          <p:cNvSpPr txBox="1">
            <a:spLocks noChangeArrowheads="1"/>
          </p:cNvSpPr>
          <p:nvPr/>
        </p:nvSpPr>
        <p:spPr bwMode="auto">
          <a:xfrm>
            <a:off x="1760538" y="1039813"/>
            <a:ext cx="20056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CC"/>
                </a:solidFill>
                <a:latin typeface="Comic Sans MS" pitchFamily="66" charset="0"/>
              </a:rPr>
              <a:t>1</a:t>
            </a:r>
            <a:r>
              <a:rPr lang="en-US" baseline="30000" dirty="0">
                <a:solidFill>
                  <a:srgbClr val="0000CC"/>
                </a:solidFill>
                <a:latin typeface="Comic Sans MS" pitchFamily="66" charset="0"/>
              </a:rPr>
              <a:t>st</a:t>
            </a:r>
            <a:r>
              <a:rPr lang="en-US" dirty="0">
                <a:solidFill>
                  <a:srgbClr val="0000CC"/>
                </a:solidFill>
                <a:latin typeface="Comic Sans MS" pitchFamily="66" charset="0"/>
              </a:rPr>
              <a:t> electron in H1</a:t>
            </a:r>
          </a:p>
        </p:txBody>
      </p:sp>
      <p:sp>
        <p:nvSpPr>
          <p:cNvPr id="24593" name="TextBox 31"/>
          <p:cNvSpPr txBox="1">
            <a:spLocks noChangeArrowheads="1"/>
          </p:cNvSpPr>
          <p:nvPr/>
        </p:nvSpPr>
        <p:spPr bwMode="auto">
          <a:xfrm>
            <a:off x="5467350" y="1077913"/>
            <a:ext cx="21707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CC"/>
                </a:solidFill>
                <a:latin typeface="Comic Sans MS" pitchFamily="66" charset="0"/>
              </a:rPr>
              <a:t>2</a:t>
            </a:r>
            <a:r>
              <a:rPr lang="en-US" baseline="30000" dirty="0">
                <a:solidFill>
                  <a:srgbClr val="0000CC"/>
                </a:solidFill>
                <a:latin typeface="Comic Sans MS" pitchFamily="66" charset="0"/>
              </a:rPr>
              <a:t>nd</a:t>
            </a:r>
            <a:r>
              <a:rPr lang="en-US" dirty="0">
                <a:solidFill>
                  <a:srgbClr val="0000CC"/>
                </a:solidFill>
                <a:latin typeface="Comic Sans MS" pitchFamily="66" charset="0"/>
              </a:rPr>
              <a:t> electron in H2</a:t>
            </a:r>
          </a:p>
        </p:txBody>
      </p:sp>
      <p:pic>
        <p:nvPicPr>
          <p:cNvPr id="89114" name="Picture 26" descr="VBT_Energy_BondDis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400" y="4564063"/>
            <a:ext cx="6116638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95" name="Text Box 27"/>
          <p:cNvSpPr txBox="1">
            <a:spLocks noChangeArrowheads="1"/>
          </p:cNvSpPr>
          <p:nvPr/>
        </p:nvSpPr>
        <p:spPr bwMode="auto">
          <a:xfrm>
            <a:off x="166688" y="2974975"/>
            <a:ext cx="2818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A50021"/>
                </a:solidFill>
                <a:latin typeface="Comic Sans MS" pitchFamily="66" charset="0"/>
              </a:rPr>
              <a:t>Inclusion of ionic terms</a:t>
            </a:r>
          </a:p>
        </p:txBody>
      </p:sp>
      <p:sp>
        <p:nvSpPr>
          <p:cNvPr id="24596" name="Text Box 28"/>
          <p:cNvSpPr txBox="1">
            <a:spLocks noChangeArrowheads="1"/>
          </p:cNvSpPr>
          <p:nvPr/>
        </p:nvSpPr>
        <p:spPr bwMode="auto">
          <a:xfrm>
            <a:off x="7651750" y="2846388"/>
            <a:ext cx="151195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A50021"/>
                </a:solidFill>
                <a:latin typeface="Comic Sans MS" pitchFamily="66" charset="0"/>
              </a:rPr>
              <a:t>“Resonance”</a:t>
            </a:r>
          </a:p>
        </p:txBody>
      </p:sp>
    </p:spTree>
    <p:extLst>
      <p:ext uri="{BB962C8B-B14F-4D97-AF65-F5344CB8AC3E}">
        <p14:creationId xmlns:p14="http://schemas.microsoft.com/office/powerpoint/2010/main" val="170986330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9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9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4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4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9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89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89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89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95" grpId="0"/>
      <p:bldP spid="2459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6" name="Rectangle 2"/>
          <p:cNvSpPr>
            <a:spLocks noChangeArrowheads="1"/>
          </p:cNvSpPr>
          <p:nvPr/>
        </p:nvSpPr>
        <p:spPr bwMode="auto">
          <a:xfrm>
            <a:off x="355600" y="-152400"/>
            <a:ext cx="8559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Model 2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: Molecular Orbital Theory</a:t>
            </a:r>
          </a:p>
        </p:txBody>
      </p:sp>
      <p:sp>
        <p:nvSpPr>
          <p:cNvPr id="25607" name="Text Box 7"/>
          <p:cNvSpPr txBox="1">
            <a:spLocks noChangeArrowheads="1"/>
          </p:cNvSpPr>
          <p:nvPr/>
        </p:nvSpPr>
        <p:spPr bwMode="auto">
          <a:xfrm>
            <a:off x="106770" y="5621743"/>
            <a:ext cx="8808630" cy="1107996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Both VBT and MOT are used frequently – each of</a:t>
            </a:r>
          </a:p>
          <a:p>
            <a:pPr algn="ctr"/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them work good for certain systems, respectively,</a:t>
            </a:r>
          </a:p>
          <a:p>
            <a:pPr algn="ctr"/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and often are not so good for other systems!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226" y="854099"/>
            <a:ext cx="86117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9900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Molecular Orbital (MO) is a 1-e w-function like Atomic Orbital (AO)</a:t>
            </a:r>
          </a:p>
          <a:p>
            <a:r>
              <a:rPr lang="en-US" sz="2200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MO: Polycentric 1-electron function: spreads through the molecule</a:t>
            </a:r>
          </a:p>
          <a:p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MO generated by </a:t>
            </a: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L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inear </a:t>
            </a: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C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ombination of </a:t>
            </a: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A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tomic </a:t>
            </a: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O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rbitals (</a:t>
            </a: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LCAO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)</a:t>
            </a:r>
          </a:p>
        </p:txBody>
      </p:sp>
      <p:sp>
        <p:nvSpPr>
          <p:cNvPr id="19" name="Text Box 6"/>
          <p:cNvSpPr txBox="1">
            <a:spLocks noChangeArrowheads="1"/>
          </p:cNvSpPr>
          <p:nvPr/>
        </p:nvSpPr>
        <p:spPr bwMode="auto">
          <a:xfrm>
            <a:off x="174161" y="2170408"/>
            <a:ext cx="69235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A50021"/>
                </a:solidFill>
                <a:latin typeface="Georgia"/>
                <a:cs typeface="Georgia"/>
              </a:rPr>
              <a:t>H</a:t>
            </a:r>
            <a:r>
              <a:rPr lang="en-US" sz="2200" b="1" baseline="-25000" dirty="0">
                <a:solidFill>
                  <a:srgbClr val="A50021"/>
                </a:solidFill>
                <a:latin typeface="Georgia"/>
                <a:cs typeface="Georgia"/>
              </a:rPr>
              <a:t>2</a:t>
            </a:r>
            <a:r>
              <a:rPr lang="en-US" sz="2200" b="1" baseline="30000" dirty="0">
                <a:solidFill>
                  <a:srgbClr val="A50021"/>
                </a:solidFill>
                <a:latin typeface="Georgia"/>
                <a:cs typeface="Georgia"/>
              </a:rPr>
              <a:t>+</a:t>
            </a:r>
            <a:endParaRPr lang="en-US" sz="2200" b="1" baseline="-25000" dirty="0">
              <a:solidFill>
                <a:srgbClr val="A50021"/>
              </a:solidFill>
              <a:latin typeface="Georgia"/>
              <a:cs typeface="Georgia"/>
            </a:endParaRPr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1455685" y="3719598"/>
            <a:ext cx="653882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Linear Combination of Atomic Orbitals (</a:t>
            </a:r>
            <a:r>
              <a:rPr lang="en-US" sz="2200" b="1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LCAO</a:t>
            </a:r>
            <a:r>
              <a:rPr lang="en-US" sz="220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)</a:t>
            </a: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306927"/>
              </p:ext>
            </p:extLst>
          </p:nvPr>
        </p:nvGraphicFramePr>
        <p:xfrm>
          <a:off x="1334074" y="4708652"/>
          <a:ext cx="6330950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el" r:id="rId2" imgW="3429000" imgH="304560" progId="Equation.3">
                  <p:embed/>
                </p:oleObj>
              </mc:Choice>
              <mc:Fallback>
                <p:oleObj name="Formel" r:id="rId2" imgW="3429000" imgH="30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4074" y="4708652"/>
                        <a:ext cx="6330950" cy="561975"/>
                      </a:xfrm>
                      <a:prstGeom prst="rect">
                        <a:avLst/>
                      </a:prstGeom>
                      <a:solidFill>
                        <a:srgbClr val="99CC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1198228" y="5216215"/>
            <a:ext cx="64428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Each LCAO-MO: Function of One electronic coordinate</a:t>
            </a:r>
          </a:p>
        </p:txBody>
      </p:sp>
      <p:grpSp>
        <p:nvGrpSpPr>
          <p:cNvPr id="2" name="Gruppierung 1"/>
          <p:cNvGrpSpPr/>
          <p:nvPr/>
        </p:nvGrpSpPr>
        <p:grpSpPr>
          <a:xfrm>
            <a:off x="142081" y="1986743"/>
            <a:ext cx="7935972" cy="1790700"/>
            <a:chOff x="142081" y="1986743"/>
            <a:chExt cx="7935972" cy="1790700"/>
          </a:xfrm>
        </p:grpSpPr>
        <p:grpSp>
          <p:nvGrpSpPr>
            <p:cNvPr id="24" name="Group 2"/>
            <p:cNvGrpSpPr/>
            <p:nvPr/>
          </p:nvGrpSpPr>
          <p:grpSpPr>
            <a:xfrm>
              <a:off x="5677753" y="1986743"/>
              <a:ext cx="2400300" cy="1790700"/>
              <a:chOff x="647700" y="1308100"/>
              <a:chExt cx="2400300" cy="1790700"/>
            </a:xfrm>
          </p:grpSpPr>
          <p:grpSp>
            <p:nvGrpSpPr>
              <p:cNvPr id="25" name="Group 46"/>
              <p:cNvGrpSpPr/>
              <p:nvPr/>
            </p:nvGrpSpPr>
            <p:grpSpPr>
              <a:xfrm>
                <a:off x="647700" y="1371600"/>
                <a:ext cx="2400300" cy="1727200"/>
                <a:chOff x="647700" y="1371600"/>
                <a:chExt cx="2400300" cy="1727200"/>
              </a:xfrm>
            </p:grpSpPr>
            <p:cxnSp>
              <p:nvCxnSpPr>
                <p:cNvPr id="27" name="Straight Connector 5"/>
                <p:cNvCxnSpPr/>
                <p:nvPr/>
              </p:nvCxnSpPr>
              <p:spPr>
                <a:xfrm rot="5400000" flipH="1" flipV="1">
                  <a:off x="1636968" y="1840168"/>
                  <a:ext cx="863600" cy="43446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6"/>
                <p:cNvCxnSpPr/>
                <p:nvPr/>
              </p:nvCxnSpPr>
              <p:spPr>
                <a:xfrm rot="16200000" flipH="1">
                  <a:off x="2056606" y="1829594"/>
                  <a:ext cx="915988" cy="45720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7"/>
                <p:cNvCxnSpPr/>
                <p:nvPr/>
              </p:nvCxnSpPr>
              <p:spPr>
                <a:xfrm flipV="1">
                  <a:off x="914400" y="1600200"/>
                  <a:ext cx="1371600" cy="91440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8"/>
                <p:cNvCxnSpPr/>
                <p:nvPr/>
              </p:nvCxnSpPr>
              <p:spPr>
                <a:xfrm>
                  <a:off x="914400" y="2514600"/>
                  <a:ext cx="1828800" cy="158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Group 14"/>
                <p:cNvGrpSpPr/>
                <p:nvPr/>
              </p:nvGrpSpPr>
              <p:grpSpPr>
                <a:xfrm>
                  <a:off x="736600" y="2298700"/>
                  <a:ext cx="381000" cy="400110"/>
                  <a:chOff x="4572000" y="3962400"/>
                  <a:chExt cx="381000" cy="400110"/>
                </a:xfrm>
              </p:grpSpPr>
              <p:sp>
                <p:nvSpPr>
                  <p:cNvPr id="44" name="Oval 43"/>
                  <p:cNvSpPr/>
                  <p:nvPr/>
                </p:nvSpPr>
                <p:spPr>
                  <a:xfrm>
                    <a:off x="4572000" y="3975100"/>
                    <a:ext cx="381000" cy="381000"/>
                  </a:xfrm>
                  <a:prstGeom prst="ellipse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en-US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45" name="Rectangle 8"/>
                  <p:cNvSpPr/>
                  <p:nvPr/>
                </p:nvSpPr>
                <p:spPr>
                  <a:xfrm>
                    <a:off x="4572000" y="3962400"/>
                    <a:ext cx="365806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defTabSz="914400"/>
                    <a:r>
                      <a:rPr lang="en-US" sz="2000" b="1" dirty="0">
                        <a:solidFill>
                          <a:prstClr val="black"/>
                        </a:solidFill>
                        <a:latin typeface="Georgia" pitchFamily="18" charset="0"/>
                      </a:rPr>
                      <a:t>+</a:t>
                    </a:r>
                    <a:endParaRPr lang="en-US" sz="2000" b="1" dirty="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</p:grpSp>
            <p:grpSp>
              <p:nvGrpSpPr>
                <p:cNvPr id="32" name="Group 15"/>
                <p:cNvGrpSpPr/>
                <p:nvPr/>
              </p:nvGrpSpPr>
              <p:grpSpPr>
                <a:xfrm>
                  <a:off x="2133600" y="1371600"/>
                  <a:ext cx="282450" cy="400110"/>
                  <a:chOff x="2707594" y="2743200"/>
                  <a:chExt cx="282450" cy="400110"/>
                </a:xfrm>
              </p:grpSpPr>
              <p:sp>
                <p:nvSpPr>
                  <p:cNvPr id="42" name="Oval 41"/>
                  <p:cNvSpPr/>
                  <p:nvPr/>
                </p:nvSpPr>
                <p:spPr>
                  <a:xfrm>
                    <a:off x="2743200" y="2844800"/>
                    <a:ext cx="228600" cy="228600"/>
                  </a:xfrm>
                  <a:prstGeom prst="ellipse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en-US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43" name="Rectangle 9"/>
                  <p:cNvSpPr/>
                  <p:nvPr/>
                </p:nvSpPr>
                <p:spPr>
                  <a:xfrm>
                    <a:off x="2707594" y="2743200"/>
                    <a:ext cx="282450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defTabSz="914400"/>
                    <a:r>
                      <a:rPr lang="en-US" sz="2000" b="1" dirty="0">
                        <a:solidFill>
                          <a:prstClr val="black"/>
                        </a:solidFill>
                        <a:latin typeface="Georgia" pitchFamily="18" charset="0"/>
                      </a:rPr>
                      <a:t>-</a:t>
                    </a:r>
                    <a:endParaRPr lang="en-US" sz="2000" b="1" dirty="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</p:grpSp>
            <p:grpSp>
              <p:nvGrpSpPr>
                <p:cNvPr id="33" name="Group 28"/>
                <p:cNvGrpSpPr/>
                <p:nvPr/>
              </p:nvGrpSpPr>
              <p:grpSpPr>
                <a:xfrm>
                  <a:off x="2565400" y="2298700"/>
                  <a:ext cx="381000" cy="400110"/>
                  <a:chOff x="4572000" y="3962400"/>
                  <a:chExt cx="381000" cy="400110"/>
                </a:xfrm>
              </p:grpSpPr>
              <p:sp>
                <p:nvSpPr>
                  <p:cNvPr id="40" name="Oval 39"/>
                  <p:cNvSpPr/>
                  <p:nvPr/>
                </p:nvSpPr>
                <p:spPr>
                  <a:xfrm>
                    <a:off x="4572000" y="3975100"/>
                    <a:ext cx="381000" cy="381000"/>
                  </a:xfrm>
                  <a:prstGeom prst="ellipse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en-US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41" name="Rectangle 19"/>
                  <p:cNvSpPr/>
                  <p:nvPr/>
                </p:nvSpPr>
                <p:spPr>
                  <a:xfrm>
                    <a:off x="4572000" y="3962400"/>
                    <a:ext cx="365806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defTabSz="914400"/>
                    <a:r>
                      <a:rPr lang="en-US" sz="2000" b="1" dirty="0">
                        <a:solidFill>
                          <a:prstClr val="black"/>
                        </a:solidFill>
                        <a:latin typeface="Georgia" pitchFamily="18" charset="0"/>
                      </a:rPr>
                      <a:t>+</a:t>
                    </a:r>
                    <a:endParaRPr lang="en-US" sz="2000" b="1" dirty="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34" name="Rectangle 12"/>
                <p:cNvSpPr/>
                <p:nvPr/>
              </p:nvSpPr>
              <p:spPr>
                <a:xfrm>
                  <a:off x="1651000" y="2463800"/>
                  <a:ext cx="40107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400"/>
                  <a:r>
                    <a:rPr lang="en-US" sz="2400" i="1" dirty="0">
                      <a:solidFill>
                        <a:prstClr val="black"/>
                      </a:solidFill>
                      <a:latin typeface="Georgia" pitchFamily="18" charset="0"/>
                    </a:rPr>
                    <a:t>R</a:t>
                  </a:r>
                  <a:endParaRPr lang="en-US" sz="2400" i="1" baseline="-25000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35" name="Rectangle 13"/>
                <p:cNvSpPr/>
                <p:nvPr/>
              </p:nvSpPr>
              <p:spPr>
                <a:xfrm>
                  <a:off x="647700" y="2628900"/>
                  <a:ext cx="57259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400"/>
                  <a:r>
                    <a:rPr lang="en-US" sz="2400" i="1" dirty="0">
                      <a:solidFill>
                        <a:prstClr val="black"/>
                      </a:solidFill>
                      <a:latin typeface="Georgia" pitchFamily="18" charset="0"/>
                    </a:rPr>
                    <a:t>H</a:t>
                  </a:r>
                  <a:r>
                    <a:rPr lang="en-US" sz="2400" i="1" baseline="-25000" dirty="0">
                      <a:solidFill>
                        <a:prstClr val="black"/>
                      </a:solidFill>
                      <a:latin typeface="Georgia" pitchFamily="18" charset="0"/>
                    </a:rPr>
                    <a:t>A</a:t>
                  </a:r>
                </a:p>
              </p:txBody>
            </p:sp>
            <p:sp>
              <p:nvSpPr>
                <p:cNvPr id="36" name="Rectangle 14"/>
                <p:cNvSpPr/>
                <p:nvPr/>
              </p:nvSpPr>
              <p:spPr>
                <a:xfrm>
                  <a:off x="2475407" y="2637135"/>
                  <a:ext cx="57259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400"/>
                  <a:r>
                    <a:rPr lang="en-US" sz="2400" i="1" dirty="0">
                      <a:solidFill>
                        <a:prstClr val="black"/>
                      </a:solidFill>
                      <a:latin typeface="Georgia" pitchFamily="18" charset="0"/>
                    </a:rPr>
                    <a:t>H</a:t>
                  </a:r>
                  <a:r>
                    <a:rPr lang="en-US" sz="2400" i="1" baseline="-25000" dirty="0">
                      <a:solidFill>
                        <a:prstClr val="black"/>
                      </a:solidFill>
                      <a:latin typeface="Georgia" pitchFamily="18" charset="0"/>
                    </a:rPr>
                    <a:t>B</a:t>
                  </a:r>
                </a:p>
              </p:txBody>
            </p:sp>
            <p:sp>
              <p:nvSpPr>
                <p:cNvPr id="37" name="Rectangle 15"/>
                <p:cNvSpPr/>
                <p:nvPr/>
              </p:nvSpPr>
              <p:spPr>
                <a:xfrm>
                  <a:off x="1219200" y="1625600"/>
                  <a:ext cx="46519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400"/>
                  <a:r>
                    <a:rPr lang="en-US" sz="2400" i="1" dirty="0" err="1">
                      <a:solidFill>
                        <a:prstClr val="black"/>
                      </a:solidFill>
                      <a:latin typeface="Georgia" pitchFamily="18" charset="0"/>
                    </a:rPr>
                    <a:t>r</a:t>
                  </a:r>
                  <a:r>
                    <a:rPr lang="en-US" sz="2400" i="1" baseline="-25000" dirty="0" err="1">
                      <a:solidFill>
                        <a:prstClr val="black"/>
                      </a:solidFill>
                      <a:latin typeface="Georgia" pitchFamily="18" charset="0"/>
                    </a:rPr>
                    <a:t>A</a:t>
                  </a:r>
                  <a:endParaRPr lang="en-US" sz="2400" i="1" baseline="-25000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38" name="Rectangle 16"/>
                <p:cNvSpPr/>
                <p:nvPr/>
              </p:nvSpPr>
              <p:spPr>
                <a:xfrm>
                  <a:off x="2452850" y="1676400"/>
                  <a:ext cx="46198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400"/>
                  <a:r>
                    <a:rPr lang="en-US" sz="2400" i="1" dirty="0" err="1">
                      <a:solidFill>
                        <a:prstClr val="black"/>
                      </a:solidFill>
                      <a:latin typeface="Georgia" pitchFamily="18" charset="0"/>
                    </a:rPr>
                    <a:t>r</a:t>
                  </a:r>
                  <a:r>
                    <a:rPr lang="en-US" sz="2400" i="1" baseline="-25000" dirty="0" err="1">
                      <a:solidFill>
                        <a:prstClr val="black"/>
                      </a:solidFill>
                      <a:latin typeface="Georgia" pitchFamily="18" charset="0"/>
                    </a:rPr>
                    <a:t>B</a:t>
                  </a:r>
                  <a:endParaRPr lang="en-US" sz="2400" i="1" baseline="-25000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39" name="Rectangle 17"/>
                <p:cNvSpPr/>
                <p:nvPr/>
              </p:nvSpPr>
              <p:spPr>
                <a:xfrm>
                  <a:off x="1943100" y="1981200"/>
                  <a:ext cx="32733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400"/>
                  <a:r>
                    <a:rPr lang="en-US" sz="2400" i="1" dirty="0">
                      <a:solidFill>
                        <a:prstClr val="black"/>
                      </a:solidFill>
                      <a:latin typeface="Georgia" pitchFamily="18" charset="0"/>
                    </a:rPr>
                    <a:t>r</a:t>
                  </a:r>
                  <a:endParaRPr lang="en-US" sz="2400" i="1" baseline="-25000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26" name="Rectangle 4"/>
              <p:cNvSpPr/>
              <p:nvPr/>
            </p:nvSpPr>
            <p:spPr>
              <a:xfrm>
                <a:off x="2324100" y="1308100"/>
                <a:ext cx="40748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2400" i="1" dirty="0">
                    <a:solidFill>
                      <a:prstClr val="black"/>
                    </a:solidFill>
                    <a:latin typeface="Georgia" pitchFamily="18" charset="0"/>
                  </a:rPr>
                  <a:t>e</a:t>
                </a:r>
                <a:r>
                  <a:rPr lang="en-US" sz="2400" i="1" baseline="30000" dirty="0">
                    <a:solidFill>
                      <a:prstClr val="black"/>
                    </a:solidFill>
                    <a:latin typeface="Georgia" pitchFamily="18" charset="0"/>
                  </a:rPr>
                  <a:t>-</a:t>
                </a:r>
                <a:endParaRPr lang="en-US" sz="2400" i="1" baseline="30000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aphicFrame>
          <p:nvGraphicFramePr>
            <p:cNvPr id="46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53775024"/>
                </p:ext>
              </p:extLst>
            </p:nvPr>
          </p:nvGraphicFramePr>
          <p:xfrm>
            <a:off x="142081" y="2608139"/>
            <a:ext cx="5075238" cy="1016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2540000" imgH="508000" progId="Equation.3">
                    <p:embed/>
                  </p:oleObj>
                </mc:Choice>
                <mc:Fallback>
                  <p:oleObj name="Equation" r:id="rId4" imgW="2540000" imgH="508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2081" y="2608139"/>
                          <a:ext cx="5075238" cy="1016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7" name="Gruppierung 46"/>
          <p:cNvGrpSpPr/>
          <p:nvPr/>
        </p:nvGrpSpPr>
        <p:grpSpPr>
          <a:xfrm>
            <a:off x="1939186" y="4116428"/>
            <a:ext cx="5229231" cy="558800"/>
            <a:chOff x="1943258" y="5839684"/>
            <a:chExt cx="5229231" cy="558800"/>
          </a:xfrm>
        </p:grpSpPr>
        <p:sp>
          <p:nvSpPr>
            <p:cNvPr id="48" name="Rectangle 30"/>
            <p:cNvSpPr/>
            <p:nvPr/>
          </p:nvSpPr>
          <p:spPr>
            <a:xfrm>
              <a:off x="1943258" y="5873741"/>
              <a:ext cx="5229231" cy="461665"/>
            </a:xfrm>
            <a:prstGeom prst="rect">
              <a:avLst/>
            </a:prstGeom>
            <a:solidFill>
              <a:srgbClr val="00B0F0">
                <a:alpha val="25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defTabSz="914400"/>
              <a:r>
                <a:rPr lang="en-US" sz="2400" dirty="0">
                  <a:solidFill>
                    <a:prstClr val="black"/>
                  </a:solidFill>
                  <a:latin typeface="Georgia" pitchFamily="18" charset="0"/>
                  <a:sym typeface="Symbol"/>
                </a:rPr>
                <a:t>      LCAO-MO:</a:t>
              </a:r>
            </a:p>
          </p:txBody>
        </p:sp>
        <p:graphicFrame>
          <p:nvGraphicFramePr>
            <p:cNvPr id="49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92434337"/>
                </p:ext>
              </p:extLst>
            </p:nvPr>
          </p:nvGraphicFramePr>
          <p:xfrm>
            <a:off x="4138214" y="5839684"/>
            <a:ext cx="2613025" cy="558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308100" imgH="279400" progId="Equation.3">
                    <p:embed/>
                  </p:oleObj>
                </mc:Choice>
                <mc:Fallback>
                  <p:oleObj name="Equation" r:id="rId6" imgW="1308100" imgH="279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38214" y="5839684"/>
                          <a:ext cx="2613025" cy="558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50" name="Picture 4" descr="Energy_H2+_effective nucler charge"/>
          <p:cNvPicPr>
            <a:picLocks noChangeAspect="1" noChangeArrowheads="1"/>
          </p:cNvPicPr>
          <p:nvPr/>
        </p:nvPicPr>
        <p:blipFill>
          <a:blip r:embed="rId8" cstate="print"/>
          <a:srcRect b="7274"/>
          <a:stretch>
            <a:fillRect/>
          </a:stretch>
        </p:blipFill>
        <p:spPr bwMode="auto">
          <a:xfrm>
            <a:off x="6676845" y="2114550"/>
            <a:ext cx="2467155" cy="474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376489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5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7" grpId="0" animBg="1"/>
      <p:bldP spid="19" grpId="0"/>
      <p:bldP spid="20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0" y="0"/>
            <a:ext cx="9144000" cy="787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/>
                <a:ea typeface="+mj-ea"/>
                <a:cs typeface="Georgia"/>
              </a:rPr>
              <a:t>Stabilization due to Bond-formation</a:t>
            </a:r>
            <a:endParaRPr kumimoji="0" lang="en-US" sz="4000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eorgia"/>
              <a:ea typeface="+mj-ea"/>
              <a:cs typeface="Georgia"/>
            </a:endParaRPr>
          </a:p>
        </p:txBody>
      </p:sp>
      <p:pic>
        <p:nvPicPr>
          <p:cNvPr id="3" name="Picture 4" descr="h2_fixe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19300" y="2866600"/>
            <a:ext cx="5105400" cy="296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675015" y="968859"/>
            <a:ext cx="8008498" cy="1785104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000099"/>
                </a:solidFill>
                <a:latin typeface="Georgia"/>
                <a:cs typeface="Georgia"/>
              </a:rPr>
              <a:t>E(4 charges @ </a:t>
            </a:r>
            <a:r>
              <a:rPr lang="en-US" sz="2200" b="1" dirty="0">
                <a:solidFill>
                  <a:srgbClr val="000099"/>
                </a:solidFill>
                <a:latin typeface="Georgia"/>
                <a:cs typeface="Georgia"/>
                <a:sym typeface="Symbol"/>
              </a:rPr>
              <a:t></a:t>
            </a:r>
            <a:r>
              <a:rPr lang="en-US" sz="2200" b="1" dirty="0">
                <a:solidFill>
                  <a:srgbClr val="000099"/>
                </a:solidFill>
                <a:latin typeface="Georgia"/>
                <a:cs typeface="Georgia"/>
              </a:rPr>
              <a:t>) - E(2 H-Atoms) = ~ 2642 kJ/mole</a:t>
            </a:r>
          </a:p>
          <a:p>
            <a:endParaRPr lang="en-US" sz="2200" b="1" dirty="0">
              <a:solidFill>
                <a:srgbClr val="000099"/>
              </a:solidFill>
              <a:latin typeface="Georgia"/>
              <a:cs typeface="Georgia"/>
            </a:endParaRPr>
          </a:p>
          <a:p>
            <a:r>
              <a:rPr lang="en-US" sz="2200" b="1" dirty="0">
                <a:solidFill>
                  <a:srgbClr val="000099"/>
                </a:solidFill>
                <a:latin typeface="Georgia"/>
                <a:cs typeface="Georgia"/>
              </a:rPr>
              <a:t>E(2 H-Atoms @ </a:t>
            </a:r>
            <a:r>
              <a:rPr lang="en-US" sz="2200" b="1" dirty="0">
                <a:solidFill>
                  <a:srgbClr val="000099"/>
                </a:solidFill>
                <a:latin typeface="Georgia"/>
                <a:cs typeface="Georgia"/>
                <a:sym typeface="Symbol"/>
              </a:rPr>
              <a:t></a:t>
            </a:r>
            <a:r>
              <a:rPr lang="en-US" sz="2200" b="1" dirty="0">
                <a:solidFill>
                  <a:srgbClr val="000099"/>
                </a:solidFill>
                <a:latin typeface="Georgia"/>
                <a:cs typeface="Georgia"/>
              </a:rPr>
              <a:t>) - E(H</a:t>
            </a:r>
            <a:r>
              <a:rPr lang="en-US" sz="2200" b="1" baseline="-25000" dirty="0">
                <a:solidFill>
                  <a:srgbClr val="000099"/>
                </a:solidFill>
                <a:latin typeface="Georgia"/>
                <a:cs typeface="Georgia"/>
              </a:rPr>
              <a:t>2</a:t>
            </a:r>
            <a:r>
              <a:rPr lang="en-US" sz="2200" b="1" dirty="0">
                <a:solidFill>
                  <a:srgbClr val="000099"/>
                </a:solidFill>
                <a:latin typeface="Georgia"/>
                <a:cs typeface="Georgia"/>
              </a:rPr>
              <a:t> molecule) = ~ 436 kJ/mole</a:t>
            </a:r>
          </a:p>
          <a:p>
            <a:endParaRPr lang="en-US" sz="2200" b="1" dirty="0">
              <a:solidFill>
                <a:srgbClr val="000099"/>
              </a:solidFill>
              <a:latin typeface="Georgia"/>
              <a:cs typeface="Georgia"/>
            </a:endParaRPr>
          </a:p>
          <a:p>
            <a:r>
              <a:rPr lang="en-US" sz="2200" b="1" dirty="0">
                <a:solidFill>
                  <a:srgbClr val="000099"/>
                </a:solidFill>
                <a:latin typeface="Georgia"/>
                <a:cs typeface="Georgia"/>
                <a:sym typeface="Wingdings" pitchFamily="2" charset="2"/>
              </a:rPr>
              <a:t> Chemical bond lowers the total energy by only ~17%</a:t>
            </a:r>
            <a:endParaRPr lang="en-US" sz="2200" b="1" dirty="0">
              <a:solidFill>
                <a:srgbClr val="000099"/>
              </a:solidFill>
              <a:latin typeface="Georgia"/>
              <a:cs typeface="Georgia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4578" y="5943600"/>
            <a:ext cx="9129422" cy="830997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Charge distribution in H</a:t>
            </a:r>
            <a:r>
              <a:rPr lang="en-US" sz="2400" baseline="-2500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2</a:t>
            </a:r>
            <a:r>
              <a:rPr lang="en-US" sz="240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 molecule not very different from </a:t>
            </a:r>
          </a:p>
          <a:p>
            <a:pPr algn="ctr"/>
            <a:r>
              <a:rPr lang="en-US" sz="240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Superposition of the charge distribution of individual atoms</a:t>
            </a:r>
            <a:endParaRPr lang="en-US" sz="2400" baseline="-25000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398477744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1420</TotalTime>
  <Words>911</Words>
  <Application>Microsoft Macintosh PowerPoint</Application>
  <PresentationFormat>On-screen Show (4:3)</PresentationFormat>
  <Paragraphs>201</Paragraphs>
  <Slides>27</Slides>
  <Notes>1</Notes>
  <HiddenSlides>1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Calibri</vt:lpstr>
      <vt:lpstr>Comic Sans MS</vt:lpstr>
      <vt:lpstr>Georgia</vt:lpstr>
      <vt:lpstr>Symbol</vt:lpstr>
      <vt:lpstr>1_Office Theme</vt:lpstr>
      <vt:lpstr>Office Theme</vt:lpstr>
      <vt:lpstr>Formel</vt:lpstr>
      <vt:lpstr>Equation</vt:lpstr>
      <vt:lpstr>PowerPoint Presentation</vt:lpstr>
      <vt:lpstr>PowerPoint Presentation</vt:lpstr>
      <vt:lpstr>PowerPoint Presentation</vt:lpstr>
      <vt:lpstr>Simplest Molecule: H2+ - 1electron</vt:lpstr>
      <vt:lpstr>PowerPoint Presentation</vt:lpstr>
      <vt:lpstr>PowerPoint Presentation</vt:lpstr>
      <vt:lpstr>Guessing the wavefuntion: Model 1: Valence Bond Theory (VBT)</vt:lpstr>
      <vt:lpstr>PowerPoint Presentation</vt:lpstr>
      <vt:lpstr>PowerPoint Presentation</vt:lpstr>
      <vt:lpstr>Molecular Orbital Theory- H2+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IIT Bombay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Anindya Dutta</dc:creator>
  <cp:lastModifiedBy>Shobhna Kapoor</cp:lastModifiedBy>
  <cp:revision>104</cp:revision>
  <cp:lastPrinted>2019-10-27T14:47:05Z</cp:lastPrinted>
  <dcterms:created xsi:type="dcterms:W3CDTF">2015-10-08T07:55:37Z</dcterms:created>
  <dcterms:modified xsi:type="dcterms:W3CDTF">2023-01-23T04:57:56Z</dcterms:modified>
</cp:coreProperties>
</file>